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28"/>
  </p:notesMasterIdLst>
  <p:sldIdLst>
    <p:sldId id="256" r:id="rId5"/>
    <p:sldId id="392" r:id="rId6"/>
    <p:sldId id="393" r:id="rId7"/>
    <p:sldId id="400" r:id="rId8"/>
    <p:sldId id="403" r:id="rId9"/>
    <p:sldId id="371" r:id="rId10"/>
    <p:sldId id="404" r:id="rId11"/>
    <p:sldId id="384" r:id="rId12"/>
    <p:sldId id="396" r:id="rId13"/>
    <p:sldId id="397" r:id="rId14"/>
    <p:sldId id="401" r:id="rId15"/>
    <p:sldId id="402" r:id="rId16"/>
    <p:sldId id="383" r:id="rId17"/>
    <p:sldId id="398" r:id="rId18"/>
    <p:sldId id="394" r:id="rId19"/>
    <p:sldId id="388" r:id="rId20"/>
    <p:sldId id="395" r:id="rId21"/>
    <p:sldId id="389" r:id="rId22"/>
    <p:sldId id="399" r:id="rId23"/>
    <p:sldId id="405" r:id="rId24"/>
    <p:sldId id="390" r:id="rId25"/>
    <p:sldId id="391" r:id="rId26"/>
    <p:sldId id="374" r:id="rId2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71F4D7-6645-4817-845F-2F63427224BA}">
  <a:tblStyle styleId="{A971F4D7-6645-4817-845F-2F63427224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7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9b15bd389b42f660/Desktop/Senior%20Design/Sensor_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Voltage Measured vs</a:t>
            </a:r>
            <a:r>
              <a:rPr lang="en-US" baseline="0"/>
              <a:t> Weight on Load Cell</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Voltage Measured (mV)</c:v>
                </c:pt>
              </c:strCache>
            </c:strRef>
          </c:tx>
          <c:spPr>
            <a:ln w="381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Sheet1!$A$2:$A$16</c:f>
              <c:numCache>
                <c:formatCode>General</c:formatCode>
                <c:ptCount val="15"/>
                <c:pt idx="0">
                  <c:v>5</c:v>
                </c:pt>
                <c:pt idx="1">
                  <c:v>25</c:v>
                </c:pt>
                <c:pt idx="2">
                  <c:v>100</c:v>
                </c:pt>
                <c:pt idx="3">
                  <c:v>625</c:v>
                </c:pt>
                <c:pt idx="4">
                  <c:v>2200</c:v>
                </c:pt>
                <c:pt idx="5">
                  <c:v>186</c:v>
                </c:pt>
                <c:pt idx="6">
                  <c:v>446</c:v>
                </c:pt>
                <c:pt idx="7">
                  <c:v>968</c:v>
                </c:pt>
                <c:pt idx="8">
                  <c:v>508</c:v>
                </c:pt>
                <c:pt idx="9">
                  <c:v>1051</c:v>
                </c:pt>
                <c:pt idx="10">
                  <c:v>1663</c:v>
                </c:pt>
                <c:pt idx="11">
                  <c:v>93</c:v>
                </c:pt>
                <c:pt idx="12">
                  <c:v>14</c:v>
                </c:pt>
                <c:pt idx="13">
                  <c:v>372</c:v>
                </c:pt>
                <c:pt idx="14">
                  <c:v>471</c:v>
                </c:pt>
              </c:numCache>
            </c:numRef>
          </c:xVal>
          <c:yVal>
            <c:numRef>
              <c:f>Sheet1!$B$2:$B$16</c:f>
              <c:numCache>
                <c:formatCode>General</c:formatCode>
                <c:ptCount val="15"/>
                <c:pt idx="0">
                  <c:v>-0.19</c:v>
                </c:pt>
                <c:pt idx="1">
                  <c:v>-0.18</c:v>
                </c:pt>
                <c:pt idx="2">
                  <c:v>-0.14599999999999999</c:v>
                </c:pt>
                <c:pt idx="3">
                  <c:v>0.108</c:v>
                </c:pt>
                <c:pt idx="4">
                  <c:v>0.86499999999999999</c:v>
                </c:pt>
                <c:pt idx="5">
                  <c:v>-0.105</c:v>
                </c:pt>
                <c:pt idx="6">
                  <c:v>1.4E-2</c:v>
                </c:pt>
                <c:pt idx="7">
                  <c:v>0.253</c:v>
                </c:pt>
                <c:pt idx="8">
                  <c:v>4.2000000000000003E-2</c:v>
                </c:pt>
                <c:pt idx="9">
                  <c:v>0.29199999999999998</c:v>
                </c:pt>
                <c:pt idx="10">
                  <c:v>0.57499999999999996</c:v>
                </c:pt>
                <c:pt idx="11">
                  <c:v>-0.14899999999999999</c:v>
                </c:pt>
                <c:pt idx="12">
                  <c:v>-0.186</c:v>
                </c:pt>
                <c:pt idx="13">
                  <c:v>-2.1000000000000001E-2</c:v>
                </c:pt>
                <c:pt idx="14">
                  <c:v>2.5000000000000001E-2</c:v>
                </c:pt>
              </c:numCache>
            </c:numRef>
          </c:yVal>
          <c:smooth val="0"/>
          <c:extLst>
            <c:ext xmlns:c16="http://schemas.microsoft.com/office/drawing/2014/chart" uri="{C3380CC4-5D6E-409C-BE32-E72D297353CC}">
              <c16:uniqueId val="{00000002-D2D6-4357-9973-F3ABCB0D674B}"/>
            </c:ext>
          </c:extLst>
        </c:ser>
        <c:dLbls>
          <c:showLegendKey val="0"/>
          <c:showVal val="0"/>
          <c:showCatName val="0"/>
          <c:showSerName val="0"/>
          <c:showPercent val="0"/>
          <c:showBubbleSize val="0"/>
        </c:dLbls>
        <c:axId val="540109776"/>
        <c:axId val="540108336"/>
      </c:scatterChart>
      <c:valAx>
        <c:axId val="5401097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Weight</a:t>
                </a:r>
                <a:r>
                  <a:rPr lang="en-US" baseline="0"/>
                  <a:t> of Load (g)</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0108336"/>
        <c:crosses val="autoZero"/>
        <c:crossBetween val="midCat"/>
      </c:valAx>
      <c:valAx>
        <c:axId val="54010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Voltage Measured</a:t>
                </a:r>
                <a:r>
                  <a:rPr lang="en-US" baseline="0"/>
                  <a:t> (mV)</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0109776"/>
        <c:crosses val="autoZero"/>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889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88900" algn="r"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1pPr>
            <a:lvl2pPr marL="914400" marR="0" lvl="1" indent="-3175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2pPr>
            <a:lvl3pPr marL="1371600" marR="0" lvl="2" indent="-3175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3pPr>
            <a:lvl4pPr marL="1828800" marR="0" lvl="3" indent="-3175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4pPr>
            <a:lvl5pPr marL="2286000" marR="0" lvl="4" indent="-3175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5pPr>
            <a:lvl6pPr marL="2743200" marR="0" lvl="5" indent="-3175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6pPr>
            <a:lvl7pPr marL="3200400" marR="0" lvl="6" indent="-3175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7pPr>
            <a:lvl8pPr marL="3657600" marR="0" lvl="7" indent="-3175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8pPr>
            <a:lvl9pPr marL="4114800" marR="0" lvl="8" indent="-3175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88900" algn="l" rtl="0">
              <a:spcBef>
                <a:spcPts val="0"/>
              </a:spcBef>
              <a:spcAft>
                <a:spcPts val="0"/>
              </a:spcAft>
              <a:buSzPts val="1400"/>
              <a:buChar char="●"/>
              <a:defRPr sz="1200" b="0" i="0" u="none" strike="noStrike" cap="none">
                <a:solidFill>
                  <a:schemeClr val="dk1"/>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dirty="0">
                <a:solidFill>
                  <a:schemeClr val="dk1"/>
                </a:solidFill>
                <a:latin typeface="Calibri"/>
                <a:ea typeface="Calibri"/>
                <a:cs typeface="Calibri"/>
                <a:sym typeface="Calibri"/>
              </a:rPr>
              <a:t>Gantzen Miller - Introduction</a:t>
            </a:r>
            <a:endParaRPr sz="1200" b="0" i="0" u="none" strike="noStrike" cap="none" dirty="0">
              <a:solidFill>
                <a:schemeClr val="dk1"/>
              </a:solidFill>
              <a:latin typeface="Calibri"/>
              <a:ea typeface="Calibri"/>
              <a:cs typeface="Calibri"/>
              <a:sym typeface="Calibri"/>
            </a:endParaRPr>
          </a:p>
        </p:txBody>
      </p:sp>
      <p:sp>
        <p:nvSpPr>
          <p:cNvPr id="88" name="Google Shape;8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2C100-5255-7F0C-9866-7AD6A98813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8C58C7-4F0A-0DCB-D004-F2339AB643C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B974BE85-22DD-5A6D-E5FE-0A40A9475CAC}"/>
              </a:ext>
            </a:extLst>
          </p:cNvPr>
          <p:cNvSpPr>
            <a:spLocks noGrp="1"/>
          </p:cNvSpPr>
          <p:nvPr>
            <p:ph type="body" idx="1"/>
          </p:nvPr>
        </p:nvSpPr>
        <p:spPr/>
        <p:txBody>
          <a:bodyPr/>
          <a:lstStyle/>
          <a:p>
            <a:pPr marL="139700" indent="0">
              <a:buNone/>
            </a:pPr>
            <a:r>
              <a:rPr lang="en-US" dirty="0"/>
              <a:t>Gantzen</a:t>
            </a:r>
          </a:p>
        </p:txBody>
      </p:sp>
      <p:sp>
        <p:nvSpPr>
          <p:cNvPr id="4" name="Slide Number Placeholder 3">
            <a:extLst>
              <a:ext uri="{FF2B5EF4-FFF2-40B4-BE49-F238E27FC236}">
                <a16:creationId xmlns:a16="http://schemas.microsoft.com/office/drawing/2014/main" id="{035BC9E4-8DA7-AE59-6496-3A5AEAA0A19A}"/>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6902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AEF72-4134-F068-F741-692C56506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CEAE5-EF9A-A397-85DF-234F96ECD3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3404CA-8DF6-DBA5-BE00-769FB2F92257}"/>
              </a:ext>
            </a:extLst>
          </p:cNvPr>
          <p:cNvSpPr>
            <a:spLocks noGrp="1"/>
          </p:cNvSpPr>
          <p:nvPr>
            <p:ph type="body" idx="1"/>
          </p:nvPr>
        </p:nvSpPr>
        <p:spPr/>
        <p:txBody>
          <a:bodyPr/>
          <a:lstStyle/>
          <a:p>
            <a:pPr marL="139700" indent="0">
              <a:buNone/>
            </a:pPr>
            <a:r>
              <a:rPr lang="en-US" dirty="0"/>
              <a:t>Christian</a:t>
            </a:r>
          </a:p>
          <a:p>
            <a:pPr marL="139700" indent="0">
              <a:buNone/>
            </a:pPr>
            <a:r>
              <a:rPr lang="en-US" dirty="0"/>
              <a:t>Rough exterior concept sketch of our final design. The housing will be 3D printed out of PETG plastic.</a:t>
            </a:r>
          </a:p>
        </p:txBody>
      </p:sp>
      <p:sp>
        <p:nvSpPr>
          <p:cNvPr id="4" name="Slide Number Placeholder 3">
            <a:extLst>
              <a:ext uri="{FF2B5EF4-FFF2-40B4-BE49-F238E27FC236}">
                <a16:creationId xmlns:a16="http://schemas.microsoft.com/office/drawing/2014/main" id="{B177C724-FE4D-2A76-804A-5BD270B6DDB3}"/>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3352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0598F-478B-DD9F-AA41-555E5671E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F0315-71B4-02C4-1C49-A764782AA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3498E-9796-F0A5-78A3-C3CA41ACC2A2}"/>
              </a:ext>
            </a:extLst>
          </p:cNvPr>
          <p:cNvSpPr>
            <a:spLocks noGrp="1"/>
          </p:cNvSpPr>
          <p:nvPr>
            <p:ph type="body" idx="1"/>
          </p:nvPr>
        </p:nvSpPr>
        <p:spPr/>
        <p:txBody>
          <a:bodyPr/>
          <a:lstStyle/>
          <a:p>
            <a:pPr marL="139700" indent="0">
              <a:buNone/>
            </a:pPr>
            <a:r>
              <a:rPr lang="en-US" dirty="0"/>
              <a:t>Christian</a:t>
            </a:r>
          </a:p>
          <a:p>
            <a:pPr marL="139700" indent="0">
              <a:buNone/>
            </a:pPr>
            <a:r>
              <a:rPr lang="en-US" dirty="0"/>
              <a:t>Sketch showing the interior layout of the components that make up our final design.</a:t>
            </a:r>
          </a:p>
          <a:p>
            <a:pPr marL="139700" indent="0">
              <a:buNone/>
            </a:pPr>
            <a:r>
              <a:rPr lang="en-US" dirty="0"/>
              <a:t>The central control board will be a custom PCB containing the PDN, microcontroller, and modem. The AQ sensor, temperature sensor, and solar radiation sensor will interface to the board with I2C, and the anemometer and precipitation pressure sensors will be interfaced directly to the board. The solar panel on the left will be connected to the battery with a charge controller in between, and the battery will of course feed the PDN on the main PCB board.</a:t>
            </a:r>
          </a:p>
        </p:txBody>
      </p:sp>
      <p:sp>
        <p:nvSpPr>
          <p:cNvPr id="4" name="Slide Number Placeholder 3">
            <a:extLst>
              <a:ext uri="{FF2B5EF4-FFF2-40B4-BE49-F238E27FC236}">
                <a16:creationId xmlns:a16="http://schemas.microsoft.com/office/drawing/2014/main" id="{E60D460C-3792-0F21-0EE5-745EE4EC61E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8966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pPr marL="139700" indent="0">
              <a:buNone/>
            </a:pPr>
            <a:r>
              <a:rPr lang="en-US" dirty="0"/>
              <a:t>Gantzen</a:t>
            </a:r>
          </a:p>
          <a:p>
            <a:pPr marL="139700" indent="0">
              <a:buNone/>
            </a:pPr>
            <a:r>
              <a:rPr lang="en-US" dirty="0"/>
              <a:t>Inspection for Wireless Transmission Data</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1115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0396-8548-138F-D811-E54208ABA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5717A-52F8-12C9-BB73-5D93AB1EABD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8E76C69-6F2B-18E4-5DF1-A16A39AAA249}"/>
              </a:ext>
            </a:extLst>
          </p:cNvPr>
          <p:cNvSpPr>
            <a:spLocks noGrp="1"/>
          </p:cNvSpPr>
          <p:nvPr>
            <p:ph type="body" idx="1"/>
          </p:nvPr>
        </p:nvSpPr>
        <p:spPr/>
        <p:txBody>
          <a:bodyPr/>
          <a:lstStyle/>
          <a:p>
            <a:pPr marL="139700" indent="0">
              <a:buNone/>
            </a:pPr>
            <a:r>
              <a:rPr lang="en-US" dirty="0"/>
              <a:t>Gantzen</a:t>
            </a:r>
          </a:p>
        </p:txBody>
      </p:sp>
      <p:sp>
        <p:nvSpPr>
          <p:cNvPr id="4" name="Slide Number Placeholder 3">
            <a:extLst>
              <a:ext uri="{FF2B5EF4-FFF2-40B4-BE49-F238E27FC236}">
                <a16:creationId xmlns:a16="http://schemas.microsoft.com/office/drawing/2014/main" id="{5A747D09-6FEF-FCE1-53BD-CC129A5179F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699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2C2C9-3D29-8A0F-A319-0EFA45671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128B5-EE4D-F628-688F-371D90C13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0F464D-DE6D-AA2C-734F-EBD9FE08F474}"/>
              </a:ext>
            </a:extLst>
          </p:cNvPr>
          <p:cNvSpPr>
            <a:spLocks noGrp="1"/>
          </p:cNvSpPr>
          <p:nvPr>
            <p:ph type="body" idx="1"/>
          </p:nvPr>
        </p:nvSpPr>
        <p:spPr/>
        <p:txBody>
          <a:bodyPr/>
          <a:lstStyle/>
          <a:p>
            <a:pPr marL="139700" indent="0">
              <a:buNone/>
            </a:pPr>
            <a:r>
              <a:rPr lang="en-US" dirty="0"/>
              <a:t>Gantzen</a:t>
            </a:r>
          </a:p>
        </p:txBody>
      </p:sp>
      <p:sp>
        <p:nvSpPr>
          <p:cNvPr id="4" name="Slide Number Placeholder 3">
            <a:extLst>
              <a:ext uri="{FF2B5EF4-FFF2-40B4-BE49-F238E27FC236}">
                <a16:creationId xmlns:a16="http://schemas.microsoft.com/office/drawing/2014/main" id="{EE1F448A-5F43-1B40-C824-011664ABEE0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6898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AA41F-4AE1-6B8D-1038-BA6AC70CF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0F2DDC-9ED3-8986-D593-5E5F561A86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FB951-655D-6AF6-4359-76D1591FC791}"/>
              </a:ext>
            </a:extLst>
          </p:cNvPr>
          <p:cNvSpPr>
            <a:spLocks noGrp="1"/>
          </p:cNvSpPr>
          <p:nvPr>
            <p:ph type="body" idx="1"/>
          </p:nvPr>
        </p:nvSpPr>
        <p:spPr/>
        <p:txBody>
          <a:bodyPr/>
          <a:lstStyle/>
          <a:p>
            <a:pPr marL="139700" indent="0">
              <a:buNone/>
            </a:pPr>
            <a:r>
              <a:rPr lang="en-US" dirty="0"/>
              <a:t>Abdullah</a:t>
            </a:r>
          </a:p>
        </p:txBody>
      </p:sp>
      <p:sp>
        <p:nvSpPr>
          <p:cNvPr id="4" name="Slide Number Placeholder 3">
            <a:extLst>
              <a:ext uri="{FF2B5EF4-FFF2-40B4-BE49-F238E27FC236}">
                <a16:creationId xmlns:a16="http://schemas.microsoft.com/office/drawing/2014/main" id="{D040FDB6-DB1E-2258-1436-40ED1ABD9C0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6708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012EC-F987-65C4-EDA8-948C080B21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1A6927-5985-5F00-39FF-0FB35010D0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D60FFC-C919-A321-4CFA-05A50791BCB9}"/>
              </a:ext>
            </a:extLst>
          </p:cNvPr>
          <p:cNvSpPr>
            <a:spLocks noGrp="1"/>
          </p:cNvSpPr>
          <p:nvPr>
            <p:ph type="body" idx="1"/>
          </p:nvPr>
        </p:nvSpPr>
        <p:spPr/>
        <p:txBody>
          <a:bodyPr/>
          <a:lstStyle/>
          <a:p>
            <a:pPr marL="139700" indent="0">
              <a:buNone/>
            </a:pPr>
            <a:r>
              <a:rPr lang="en-US" dirty="0"/>
              <a:t>Abdullah</a:t>
            </a:r>
          </a:p>
        </p:txBody>
      </p:sp>
      <p:sp>
        <p:nvSpPr>
          <p:cNvPr id="4" name="Slide Number Placeholder 3">
            <a:extLst>
              <a:ext uri="{FF2B5EF4-FFF2-40B4-BE49-F238E27FC236}">
                <a16:creationId xmlns:a16="http://schemas.microsoft.com/office/drawing/2014/main" id="{027CE6C8-BAEB-B7DE-91A7-E76595C0D5E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0930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7119B-D129-AFA1-88AB-FB8433AE99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0CE4F-3042-46A5-2C61-56FC3966DD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C4EC0-3427-31D1-E18F-86DA855339A4}"/>
              </a:ext>
            </a:extLst>
          </p:cNvPr>
          <p:cNvSpPr>
            <a:spLocks noGrp="1"/>
          </p:cNvSpPr>
          <p:nvPr>
            <p:ph type="body" idx="1"/>
          </p:nvPr>
        </p:nvSpPr>
        <p:spPr/>
        <p:txBody>
          <a:bodyPr/>
          <a:lstStyle/>
          <a:p>
            <a:pPr marL="139700" indent="0">
              <a:buNone/>
            </a:pPr>
            <a:r>
              <a:rPr lang="en-US" dirty="0"/>
              <a:t>Kennedy</a:t>
            </a:r>
          </a:p>
        </p:txBody>
      </p:sp>
      <p:sp>
        <p:nvSpPr>
          <p:cNvPr id="4" name="Slide Number Placeholder 3">
            <a:extLst>
              <a:ext uri="{FF2B5EF4-FFF2-40B4-BE49-F238E27FC236}">
                <a16:creationId xmlns:a16="http://schemas.microsoft.com/office/drawing/2014/main" id="{E7E224B7-2C90-24D8-CA4A-3C08EAE07DB3}"/>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575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DC355-391B-4B1A-D339-BC275C148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FA2E9-FAA0-5496-C39A-D1C48FB550C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180D406-92EB-2CAA-D112-106A7E444E6F}"/>
              </a:ext>
            </a:extLst>
          </p:cNvPr>
          <p:cNvSpPr>
            <a:spLocks noGrp="1"/>
          </p:cNvSpPr>
          <p:nvPr>
            <p:ph type="body" idx="1"/>
          </p:nvPr>
        </p:nvSpPr>
        <p:spPr/>
        <p:txBody>
          <a:bodyPr/>
          <a:lstStyle/>
          <a:p>
            <a:pPr>
              <a:buNone/>
            </a:pPr>
            <a:r>
              <a:rPr lang="en-US" dirty="0"/>
              <a:t>Christian</a:t>
            </a:r>
          </a:p>
          <a:p>
            <a:pPr>
              <a:buNone/>
            </a:pPr>
            <a:r>
              <a:rPr lang="en-US" dirty="0"/>
              <a:t>One big risk we must plan for in advance is an insufficient power generation. We must size the battery and solar panel with a safety margin to avoid potentially harming the components of our system during power tight hours.</a:t>
            </a:r>
          </a:p>
          <a:p>
            <a:pPr>
              <a:buNone/>
            </a:pPr>
            <a:r>
              <a:rPr lang="en-US" dirty="0"/>
              <a:t>Another big risk is possible overgeneration. During the summertime, with extended daylight hours, we may have to handle a larger amount of generation than average. The implementation of a charge controller can help with this issue.</a:t>
            </a:r>
          </a:p>
          <a:p>
            <a:pPr>
              <a:buNone/>
            </a:pPr>
            <a:endParaRPr lang="en-US" dirty="0"/>
          </a:p>
          <a:p>
            <a:pPr>
              <a:buNone/>
            </a:pPr>
            <a:r>
              <a:rPr lang="en-US" dirty="0"/>
              <a:t>BRIEFLY MENTION ABOVE STATEMENTS AND MAINLY FOCUS ON THE NOTES BELOW</a:t>
            </a:r>
          </a:p>
          <a:p>
            <a:pPr>
              <a:buNone/>
            </a:pPr>
            <a:endParaRPr lang="en-US" dirty="0"/>
          </a:p>
          <a:p>
            <a:pPr>
              <a:buNone/>
            </a:pPr>
            <a:r>
              <a:rPr lang="en-US" dirty="0"/>
              <a:t>The main edition to the aforementioned risks in our CDR encompasses the risk of both over and under charging. If we happen to make an error when sizing the battery and solar panel, issues could very easily and catastrophically ripple into more issues with over and undercharging. Mainly, if our battery is sized too small, we could run into more frequent under and overcharging, and if the solar panel is too small, undercharging will always be an issue. Therefore, it is imperative that we triple check our calculations for errors and consider the worst possible conditions our system may be under. It will also be beneficial to implement a 10 to 15% margin to our final amp hour calculation.</a:t>
            </a:r>
          </a:p>
          <a:p>
            <a:pPr>
              <a:buNone/>
            </a:pPr>
            <a:endParaRPr lang="en-U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Considering the team’s abilities last, two concerns are apparent: first, lack of experience in PCB design. Neither Abdullah nor I have done any PCB design, so we will be consulting heavily with Gantzen for our needs here. And second, control system design. It will be imperative that we closely analyze the datasheet of any convertors we use so as to avoid any negligent errors in our PDN design.</a:t>
            </a:r>
          </a:p>
          <a:p>
            <a:pPr marL="139700" indent="0">
              <a:buNone/>
            </a:pPr>
            <a:endParaRPr lang="en-US" dirty="0"/>
          </a:p>
        </p:txBody>
      </p:sp>
      <p:sp>
        <p:nvSpPr>
          <p:cNvPr id="4" name="Slide Number Placeholder 3">
            <a:extLst>
              <a:ext uri="{FF2B5EF4-FFF2-40B4-BE49-F238E27FC236}">
                <a16:creationId xmlns:a16="http://schemas.microsoft.com/office/drawing/2014/main" id="{C5711367-8E30-5874-EE88-1978A2A9C872}"/>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9399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893CA-7EC9-3BF5-7F81-4B6FB0594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144B0-BFCD-3C2A-A010-16F0A8DF5D3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F0712AB-104C-0697-B5EA-E1128670929E}"/>
              </a:ext>
            </a:extLst>
          </p:cNvPr>
          <p:cNvSpPr>
            <a:spLocks noGrp="1"/>
          </p:cNvSpPr>
          <p:nvPr>
            <p:ph type="body" idx="1"/>
          </p:nvPr>
        </p:nvSpPr>
        <p:spPr/>
        <p:txBody>
          <a:bodyPr/>
          <a:lstStyle/>
          <a:p>
            <a:pPr marL="139700" indent="0">
              <a:buNone/>
            </a:pPr>
            <a:r>
              <a:rPr lang="en-US" dirty="0"/>
              <a:t>Kennedy</a:t>
            </a:r>
          </a:p>
        </p:txBody>
      </p:sp>
      <p:sp>
        <p:nvSpPr>
          <p:cNvPr id="4" name="Slide Number Placeholder 3">
            <a:extLst>
              <a:ext uri="{FF2B5EF4-FFF2-40B4-BE49-F238E27FC236}">
                <a16:creationId xmlns:a16="http://schemas.microsoft.com/office/drawing/2014/main" id="{9DE1AF09-75A3-271A-421F-A49631FC2DD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514600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D3B9C-BDE0-91C2-58D8-7FFCCF080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F92C6-CC2F-A36F-56AB-644908D5E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51DF3A-5D96-63A1-8D1C-81AF089AFE84}"/>
              </a:ext>
            </a:extLst>
          </p:cNvPr>
          <p:cNvSpPr>
            <a:spLocks noGrp="1"/>
          </p:cNvSpPr>
          <p:nvPr>
            <p:ph type="body" idx="1"/>
          </p:nvPr>
        </p:nvSpPr>
        <p:spPr/>
        <p:txBody>
          <a:bodyPr/>
          <a:lstStyle/>
          <a:p>
            <a:pPr marL="139700" indent="0">
              <a:buNone/>
            </a:pPr>
            <a:r>
              <a:rPr lang="en-US" dirty="0"/>
              <a:t>Gantzen</a:t>
            </a:r>
          </a:p>
        </p:txBody>
      </p:sp>
      <p:sp>
        <p:nvSpPr>
          <p:cNvPr id="4" name="Slide Number Placeholder 3">
            <a:extLst>
              <a:ext uri="{FF2B5EF4-FFF2-40B4-BE49-F238E27FC236}">
                <a16:creationId xmlns:a16="http://schemas.microsoft.com/office/drawing/2014/main" id="{9CC40C7C-9836-4202-DAD0-0CE087388A2B}"/>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7552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7E55D-10EA-11A3-6F5C-1FCC15209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B52171-4150-53C9-457D-E2D697D63F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F6BF9-9E2A-7322-1AFD-736B086D4FBE}"/>
              </a:ext>
            </a:extLst>
          </p:cNvPr>
          <p:cNvSpPr>
            <a:spLocks noGrp="1"/>
          </p:cNvSpPr>
          <p:nvPr>
            <p:ph type="body" idx="1"/>
          </p:nvPr>
        </p:nvSpPr>
        <p:spPr/>
        <p:txBody>
          <a:bodyPr/>
          <a:lstStyle/>
          <a:p>
            <a:pPr marL="139700" indent="0">
              <a:buNone/>
            </a:pPr>
            <a:r>
              <a:rPr lang="en-US" dirty="0"/>
              <a:t>Gantzen</a:t>
            </a:r>
          </a:p>
        </p:txBody>
      </p:sp>
      <p:sp>
        <p:nvSpPr>
          <p:cNvPr id="4" name="Slide Number Placeholder 3">
            <a:extLst>
              <a:ext uri="{FF2B5EF4-FFF2-40B4-BE49-F238E27FC236}">
                <a16:creationId xmlns:a16="http://schemas.microsoft.com/office/drawing/2014/main" id="{22B5B85C-BF2D-20CA-F6B6-D4852E1F6650}"/>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1153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892C7-F770-9D8F-C4BB-A195C1626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5CAC3-CE28-5793-9210-F7F2D035D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92B50B-E59C-D28D-D2E7-E2204DF75079}"/>
              </a:ext>
            </a:extLst>
          </p:cNvPr>
          <p:cNvSpPr>
            <a:spLocks noGrp="1"/>
          </p:cNvSpPr>
          <p:nvPr>
            <p:ph type="body" idx="1"/>
          </p:nvPr>
        </p:nvSpPr>
        <p:spPr/>
        <p:txBody>
          <a:bodyPr/>
          <a:lstStyle/>
          <a:p>
            <a:pPr marL="139700" indent="0">
              <a:buNone/>
            </a:pPr>
            <a:endParaRPr lang="en-US"/>
          </a:p>
        </p:txBody>
      </p:sp>
      <p:sp>
        <p:nvSpPr>
          <p:cNvPr id="4" name="Slide Number Placeholder 3">
            <a:extLst>
              <a:ext uri="{FF2B5EF4-FFF2-40B4-BE49-F238E27FC236}">
                <a16:creationId xmlns:a16="http://schemas.microsoft.com/office/drawing/2014/main" id="{EE2C0615-2BCD-C223-7207-3818F0345EE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5744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a:extLst>
            <a:ext uri="{FF2B5EF4-FFF2-40B4-BE49-F238E27FC236}">
              <a16:creationId xmlns:a16="http://schemas.microsoft.com/office/drawing/2014/main" id="{CB85242E-341E-660B-ABB0-C46E1E2C6F13}"/>
            </a:ext>
          </a:extLst>
        </p:cNvPr>
        <p:cNvGrpSpPr/>
        <p:nvPr/>
      </p:nvGrpSpPr>
      <p:grpSpPr>
        <a:xfrm>
          <a:off x="0" y="0"/>
          <a:ext cx="0" cy="0"/>
          <a:chOff x="0" y="0"/>
          <a:chExt cx="0" cy="0"/>
        </a:xfrm>
      </p:grpSpPr>
      <p:sp>
        <p:nvSpPr>
          <p:cNvPr id="86" name="Google Shape;86;p4:notes">
            <a:extLst>
              <a:ext uri="{FF2B5EF4-FFF2-40B4-BE49-F238E27FC236}">
                <a16:creationId xmlns:a16="http://schemas.microsoft.com/office/drawing/2014/main" id="{3519A1B4-E593-E213-5E53-5B787C89D93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US"/>
          </a:p>
        </p:txBody>
      </p:sp>
      <p:sp>
        <p:nvSpPr>
          <p:cNvPr id="87" name="Google Shape;87;p4:notes">
            <a:extLst>
              <a:ext uri="{FF2B5EF4-FFF2-40B4-BE49-F238E27FC236}">
                <a16:creationId xmlns:a16="http://schemas.microsoft.com/office/drawing/2014/main" id="{CB9716FF-FF96-1F59-4C0B-55A8DFBD92F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8" name="Google Shape;88;p4:notes">
            <a:extLst>
              <a:ext uri="{FF2B5EF4-FFF2-40B4-BE49-F238E27FC236}">
                <a16:creationId xmlns:a16="http://schemas.microsoft.com/office/drawing/2014/main" id="{6245CF7C-3620-B6A6-A205-F093266CB3CA}"/>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2644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104D5-AAC9-D336-1074-EDEA6EAC4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FAD7C-B29B-E04C-2DA2-8AACC97D9CD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DBEE0A6-81D7-452B-C2F4-39A29C5EA04A}"/>
              </a:ext>
            </a:extLst>
          </p:cNvPr>
          <p:cNvSpPr>
            <a:spLocks noGrp="1"/>
          </p:cNvSpPr>
          <p:nvPr>
            <p:ph type="body" idx="1"/>
          </p:nvPr>
        </p:nvSpPr>
        <p:spPr/>
        <p:txBody>
          <a:bodyPr/>
          <a:lstStyle/>
          <a:p>
            <a:pPr marL="139700" indent="0">
              <a:buNone/>
            </a:pPr>
            <a:r>
              <a:rPr lang="en-US" dirty="0"/>
              <a:t>Ben</a:t>
            </a:r>
          </a:p>
        </p:txBody>
      </p:sp>
      <p:sp>
        <p:nvSpPr>
          <p:cNvPr id="4" name="Slide Number Placeholder 3">
            <a:extLst>
              <a:ext uri="{FF2B5EF4-FFF2-40B4-BE49-F238E27FC236}">
                <a16:creationId xmlns:a16="http://schemas.microsoft.com/office/drawing/2014/main" id="{17180159-4782-DFB0-2DC2-D11199C71E5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539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DF82D-4E1B-F950-C564-668CC2C040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9A31A6-F073-CF43-B80E-F0DFFA105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94797-95F6-A337-DB6A-33865E55ACFD}"/>
              </a:ext>
            </a:extLst>
          </p:cNvPr>
          <p:cNvSpPr>
            <a:spLocks noGrp="1"/>
          </p:cNvSpPr>
          <p:nvPr>
            <p:ph type="body" idx="1"/>
          </p:nvPr>
        </p:nvSpPr>
        <p:spPr/>
        <p:txBody>
          <a:bodyPr/>
          <a:lstStyle/>
          <a:p>
            <a:pPr marL="139700" indent="0">
              <a:buNone/>
            </a:pPr>
            <a:r>
              <a:rPr lang="en-US" dirty="0"/>
              <a:t>Ben</a:t>
            </a:r>
          </a:p>
        </p:txBody>
      </p:sp>
      <p:sp>
        <p:nvSpPr>
          <p:cNvPr id="4" name="Slide Number Placeholder 3">
            <a:extLst>
              <a:ext uri="{FF2B5EF4-FFF2-40B4-BE49-F238E27FC236}">
                <a16:creationId xmlns:a16="http://schemas.microsoft.com/office/drawing/2014/main" id="{A52855E1-1A0F-5E55-77FA-BE933C1F14B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60653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B03E4-8C10-1B10-171B-AB45707B0A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55D81-5615-6453-D92B-3B2B5333B6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ABE84-16E0-7D73-56EF-8CB4968D9BAA}"/>
              </a:ext>
            </a:extLst>
          </p:cNvPr>
          <p:cNvSpPr>
            <a:spLocks noGrp="1"/>
          </p:cNvSpPr>
          <p:nvPr>
            <p:ph type="body" idx="1"/>
          </p:nvPr>
        </p:nvSpPr>
        <p:spPr/>
        <p:txBody>
          <a:bodyPr/>
          <a:lstStyle/>
          <a:p>
            <a:pPr marL="139700" indent="0">
              <a:buNone/>
            </a:pPr>
            <a:r>
              <a:rPr lang="en-US" dirty="0"/>
              <a:t>Ben</a:t>
            </a:r>
          </a:p>
        </p:txBody>
      </p:sp>
      <p:sp>
        <p:nvSpPr>
          <p:cNvPr id="4" name="Slide Number Placeholder 3">
            <a:extLst>
              <a:ext uri="{FF2B5EF4-FFF2-40B4-BE49-F238E27FC236}">
                <a16:creationId xmlns:a16="http://schemas.microsoft.com/office/drawing/2014/main" id="{D1F5EAEA-4D09-D57D-8F7B-55F2F6B28247}"/>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0014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dirty="0"/>
              <a:t>Pete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3885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3DCB2-17D2-27BE-C4BC-271072729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DC9989-6C7C-3CF1-0D9C-98811D7E72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2DD438-AB92-D694-7318-73C57043164F}"/>
              </a:ext>
            </a:extLst>
          </p:cNvPr>
          <p:cNvSpPr>
            <a:spLocks noGrp="1"/>
          </p:cNvSpPr>
          <p:nvPr>
            <p:ph type="body" idx="1"/>
          </p:nvPr>
        </p:nvSpPr>
        <p:spPr/>
        <p:txBody>
          <a:bodyPr/>
          <a:lstStyle/>
          <a:p>
            <a:pPr marL="139700" indent="0">
              <a:buNone/>
            </a:pPr>
            <a:r>
              <a:rPr lang="en-US" dirty="0"/>
              <a:t>Pete</a:t>
            </a:r>
          </a:p>
        </p:txBody>
      </p:sp>
      <p:sp>
        <p:nvSpPr>
          <p:cNvPr id="4" name="Slide Number Placeholder 3">
            <a:extLst>
              <a:ext uri="{FF2B5EF4-FFF2-40B4-BE49-F238E27FC236}">
                <a16:creationId xmlns:a16="http://schemas.microsoft.com/office/drawing/2014/main" id="{584CBAD3-3A1B-BF53-23DC-7AE53E17B8E1}"/>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5484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1CCFC-5FFC-2194-CBDD-54E66A59C6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FB6D4-65FF-C33A-2874-8E889202B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ACD34-0725-1063-6A4A-C94322CC4751}"/>
              </a:ext>
            </a:extLst>
          </p:cNvPr>
          <p:cNvSpPr>
            <a:spLocks noGrp="1"/>
          </p:cNvSpPr>
          <p:nvPr>
            <p:ph type="body" idx="1"/>
          </p:nvPr>
        </p:nvSpPr>
        <p:spPr/>
        <p:txBody>
          <a:bodyPr/>
          <a:lstStyle/>
          <a:p>
            <a:pPr marL="139700" indent="0">
              <a:buNone/>
            </a:pPr>
            <a:r>
              <a:rPr lang="en-US" dirty="0"/>
              <a:t>Gantzen</a:t>
            </a:r>
          </a:p>
        </p:txBody>
      </p:sp>
      <p:sp>
        <p:nvSpPr>
          <p:cNvPr id="4" name="Slide Number Placeholder 3">
            <a:extLst>
              <a:ext uri="{FF2B5EF4-FFF2-40B4-BE49-F238E27FC236}">
                <a16:creationId xmlns:a16="http://schemas.microsoft.com/office/drawing/2014/main" id="{10E1399A-174C-B2D5-DD4A-E7B8FB12BE3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984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3B885-461E-1105-BFBA-F668EE8E9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17181C-9E27-9062-A873-FFDCA87B32C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AD19E4F6-4C90-B311-F9E6-037BA11DA2A5}"/>
              </a:ext>
            </a:extLst>
          </p:cNvPr>
          <p:cNvSpPr>
            <a:spLocks noGrp="1"/>
          </p:cNvSpPr>
          <p:nvPr>
            <p:ph type="body" idx="1"/>
          </p:nvPr>
        </p:nvSpPr>
        <p:spPr/>
        <p:txBody>
          <a:bodyPr/>
          <a:lstStyle/>
          <a:p>
            <a:pPr marL="139700" indent="0">
              <a:buNone/>
            </a:pPr>
            <a:r>
              <a:rPr lang="en-US" dirty="0"/>
              <a:t>Gantzen</a:t>
            </a:r>
          </a:p>
        </p:txBody>
      </p:sp>
      <p:sp>
        <p:nvSpPr>
          <p:cNvPr id="4" name="Slide Number Placeholder 3">
            <a:extLst>
              <a:ext uri="{FF2B5EF4-FFF2-40B4-BE49-F238E27FC236}">
                <a16:creationId xmlns:a16="http://schemas.microsoft.com/office/drawing/2014/main" id="{7324557F-F108-F3C3-1F4A-AFE1AD9D9D7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8909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r>
              <a:rPr lang="en-US"/>
              <a:t>Click to edit Master title style</a:t>
            </a:r>
            <a:endParaRPr/>
          </a:p>
        </p:txBody>
      </p:sp>
      <p:sp>
        <p:nvSpPr>
          <p:cNvPr id="18" name="Google Shape;18;p2"/>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888888"/>
              </a:buClr>
              <a:buSzPts val="14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SzPts val="14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r>
              <a:rPr lang="en-US"/>
              <a:t>Click to edit Master subtitle style</a:t>
            </a:r>
            <a:endParaRPr/>
          </a:p>
        </p:txBody>
      </p:sp>
      <p:sp>
        <p:nvSpPr>
          <p:cNvPr id="19" name="Google Shape;19;p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457200" y="348478"/>
            <a:ext cx="8229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US"/>
              <a:t>Click to edit Master title style</a:t>
            </a:r>
            <a:endParaRPr/>
          </a:p>
        </p:txBody>
      </p:sp>
      <p:sp>
        <p:nvSpPr>
          <p:cNvPr id="24" name="Google Shape;24;p3"/>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lvl="0" indent="-317500" algn="l" rtl="0">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marL="914400" lvl="1" indent="-317500" algn="l" rtl="0">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marL="1371600" lvl="2" indent="-317500" algn="l" rtl="0">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marL="1828800" lvl="3"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marL="2286000" lvl="4"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marL="2743200" lvl="5"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marL="3200400" lvl="6"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marL="3657600" lvl="7"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marL="4114800" lvl="8"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a:pPr lvl="0"/>
            <a:r>
              <a:rPr lang="en-US"/>
              <a:t>Click to edit Master text styles</a:t>
            </a:r>
          </a:p>
        </p:txBody>
      </p:sp>
      <p:sp>
        <p:nvSpPr>
          <p:cNvPr id="25" name="Google Shape;25;p3"/>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None/>
              <a:defRPr sz="4000" b="1" cap="none"/>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US"/>
              <a:t>Click to edit Master title style</a:t>
            </a:r>
            <a:endParaRPr/>
          </a:p>
        </p:txBody>
      </p:sp>
      <p:sp>
        <p:nvSpPr>
          <p:cNvPr id="30" name="Google Shape;30;p4"/>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lvl="0" indent="-228600" rtl="0">
              <a:spcBef>
                <a:spcPts val="640"/>
              </a:spcBef>
              <a:spcAft>
                <a:spcPts val="0"/>
              </a:spcAft>
              <a:buClr>
                <a:srgbClr val="888888"/>
              </a:buClr>
              <a:buSzPts val="1400"/>
              <a:buFont typeface="Calibri"/>
              <a:buNone/>
              <a:defRPr sz="2000">
                <a:solidFill>
                  <a:srgbClr val="888888"/>
                </a:solidFill>
              </a:defRPr>
            </a:lvl1pPr>
            <a:lvl2pPr marL="914400" lvl="1" indent="-228600" rtl="0">
              <a:spcBef>
                <a:spcPts val="560"/>
              </a:spcBef>
              <a:spcAft>
                <a:spcPts val="0"/>
              </a:spcAft>
              <a:buClr>
                <a:srgbClr val="888888"/>
              </a:buClr>
              <a:buSzPts val="1400"/>
              <a:buFont typeface="Calibri"/>
              <a:buNone/>
              <a:defRPr sz="1800">
                <a:solidFill>
                  <a:srgbClr val="888888"/>
                </a:solidFill>
              </a:defRPr>
            </a:lvl2pPr>
            <a:lvl3pPr marL="1371600" lvl="2" indent="-228600" rtl="0">
              <a:spcBef>
                <a:spcPts val="480"/>
              </a:spcBef>
              <a:spcAft>
                <a:spcPts val="0"/>
              </a:spcAft>
              <a:buClr>
                <a:srgbClr val="888888"/>
              </a:buClr>
              <a:buSzPts val="1400"/>
              <a:buFont typeface="Calibri"/>
              <a:buNone/>
              <a:defRPr sz="1600">
                <a:solidFill>
                  <a:srgbClr val="888888"/>
                </a:solidFill>
              </a:defRPr>
            </a:lvl3pPr>
            <a:lvl4pPr marL="1828800" lvl="3" indent="-228600" rtl="0">
              <a:spcBef>
                <a:spcPts val="400"/>
              </a:spcBef>
              <a:spcAft>
                <a:spcPts val="0"/>
              </a:spcAft>
              <a:buClr>
                <a:srgbClr val="888888"/>
              </a:buClr>
              <a:buSzPts val="1400"/>
              <a:buFont typeface="Calibri"/>
              <a:buNone/>
              <a:defRPr sz="1400">
                <a:solidFill>
                  <a:srgbClr val="888888"/>
                </a:solidFill>
              </a:defRPr>
            </a:lvl4pPr>
            <a:lvl5pPr marL="2286000" lvl="4" indent="-228600" rtl="0">
              <a:spcBef>
                <a:spcPts val="400"/>
              </a:spcBef>
              <a:spcAft>
                <a:spcPts val="0"/>
              </a:spcAft>
              <a:buClr>
                <a:srgbClr val="888888"/>
              </a:buClr>
              <a:buSzPts val="1400"/>
              <a:buFont typeface="Calibri"/>
              <a:buNone/>
              <a:defRPr sz="1400">
                <a:solidFill>
                  <a:srgbClr val="888888"/>
                </a:solidFill>
              </a:defRPr>
            </a:lvl5pPr>
            <a:lvl6pPr marL="2743200" lvl="5" indent="-228600" rtl="0">
              <a:spcBef>
                <a:spcPts val="400"/>
              </a:spcBef>
              <a:spcAft>
                <a:spcPts val="0"/>
              </a:spcAft>
              <a:buClr>
                <a:srgbClr val="888888"/>
              </a:buClr>
              <a:buSzPts val="1400"/>
              <a:buFont typeface="Calibri"/>
              <a:buNone/>
              <a:defRPr sz="1400">
                <a:solidFill>
                  <a:srgbClr val="888888"/>
                </a:solidFill>
              </a:defRPr>
            </a:lvl6pPr>
            <a:lvl7pPr marL="3200400" lvl="6" indent="-228600" rtl="0">
              <a:spcBef>
                <a:spcPts val="400"/>
              </a:spcBef>
              <a:spcAft>
                <a:spcPts val="0"/>
              </a:spcAft>
              <a:buClr>
                <a:srgbClr val="888888"/>
              </a:buClr>
              <a:buSzPts val="1400"/>
              <a:buFont typeface="Calibri"/>
              <a:buNone/>
              <a:defRPr sz="1400">
                <a:solidFill>
                  <a:srgbClr val="888888"/>
                </a:solidFill>
              </a:defRPr>
            </a:lvl7pPr>
            <a:lvl8pPr marL="3657600" lvl="7" indent="-228600" rtl="0">
              <a:spcBef>
                <a:spcPts val="400"/>
              </a:spcBef>
              <a:spcAft>
                <a:spcPts val="0"/>
              </a:spcAft>
              <a:buClr>
                <a:srgbClr val="888888"/>
              </a:buClr>
              <a:buSzPts val="1400"/>
              <a:buFont typeface="Calibri"/>
              <a:buNone/>
              <a:defRPr sz="1400">
                <a:solidFill>
                  <a:srgbClr val="888888"/>
                </a:solidFill>
              </a:defRPr>
            </a:lvl8pPr>
            <a:lvl9pPr marL="4114800" lvl="8" indent="-228600" rtl="0">
              <a:spcBef>
                <a:spcPts val="400"/>
              </a:spcBef>
              <a:spcAft>
                <a:spcPts val="0"/>
              </a:spcAft>
              <a:buClr>
                <a:srgbClr val="888888"/>
              </a:buClr>
              <a:buSzPts val="1400"/>
              <a:buFont typeface="Calibri"/>
              <a:buNone/>
              <a:defRPr sz="1400">
                <a:solidFill>
                  <a:srgbClr val="888888"/>
                </a:solidFill>
              </a:defRPr>
            </a:lvl9pPr>
          </a:lstStyle>
          <a:p>
            <a:pPr lvl="0"/>
            <a:r>
              <a:rPr lang="en-US"/>
              <a:t>Click to edit Master text styles</a:t>
            </a:r>
          </a:p>
        </p:txBody>
      </p:sp>
      <p:sp>
        <p:nvSpPr>
          <p:cNvPr id="31" name="Google Shape;31;p4"/>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457200" y="392782"/>
            <a:ext cx="8229600" cy="114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US"/>
              <a:t>Click to edit Master title style</a:t>
            </a:r>
            <a:endParaRPr/>
          </a:p>
        </p:txBody>
      </p:sp>
      <p:sp>
        <p:nvSpPr>
          <p:cNvPr id="43" name="Google Shape;43;p6"/>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lvl="0" indent="-228600" rtl="0">
              <a:spcBef>
                <a:spcPts val="640"/>
              </a:spcBef>
              <a:spcAft>
                <a:spcPts val="0"/>
              </a:spcAft>
              <a:buSzPts val="1400"/>
              <a:buFont typeface="Calibri"/>
              <a:buNone/>
              <a:defRPr sz="2400" b="1"/>
            </a:lvl1pPr>
            <a:lvl2pPr marL="914400" lvl="1" indent="-228600" rtl="0">
              <a:spcBef>
                <a:spcPts val="560"/>
              </a:spcBef>
              <a:spcAft>
                <a:spcPts val="0"/>
              </a:spcAft>
              <a:buSzPts val="1400"/>
              <a:buFont typeface="Calibri"/>
              <a:buNone/>
              <a:defRPr sz="2000" b="1"/>
            </a:lvl2pPr>
            <a:lvl3pPr marL="1371600" lvl="2" indent="-228600" rtl="0">
              <a:spcBef>
                <a:spcPts val="480"/>
              </a:spcBef>
              <a:spcAft>
                <a:spcPts val="0"/>
              </a:spcAft>
              <a:buSzPts val="1400"/>
              <a:buFont typeface="Calibri"/>
              <a:buNone/>
              <a:defRPr sz="1800" b="1"/>
            </a:lvl3pPr>
            <a:lvl4pPr marL="1828800" lvl="3" indent="-228600" rtl="0">
              <a:spcBef>
                <a:spcPts val="400"/>
              </a:spcBef>
              <a:spcAft>
                <a:spcPts val="0"/>
              </a:spcAft>
              <a:buSzPts val="1400"/>
              <a:buFont typeface="Calibri"/>
              <a:buNone/>
              <a:defRPr sz="1600" b="1"/>
            </a:lvl4pPr>
            <a:lvl5pPr marL="2286000" lvl="4" indent="-228600" rtl="0">
              <a:spcBef>
                <a:spcPts val="400"/>
              </a:spcBef>
              <a:spcAft>
                <a:spcPts val="0"/>
              </a:spcAft>
              <a:buSzPts val="1400"/>
              <a:buFont typeface="Calibri"/>
              <a:buNone/>
              <a:defRPr sz="1600" b="1"/>
            </a:lvl5pPr>
            <a:lvl6pPr marL="2743200" lvl="5" indent="-228600" rtl="0">
              <a:spcBef>
                <a:spcPts val="400"/>
              </a:spcBef>
              <a:spcAft>
                <a:spcPts val="0"/>
              </a:spcAft>
              <a:buSzPts val="1400"/>
              <a:buFont typeface="Calibri"/>
              <a:buNone/>
              <a:defRPr sz="1600" b="1"/>
            </a:lvl6pPr>
            <a:lvl7pPr marL="3200400" lvl="6" indent="-228600" rtl="0">
              <a:spcBef>
                <a:spcPts val="400"/>
              </a:spcBef>
              <a:spcAft>
                <a:spcPts val="0"/>
              </a:spcAft>
              <a:buSzPts val="1400"/>
              <a:buFont typeface="Calibri"/>
              <a:buNone/>
              <a:defRPr sz="1600" b="1"/>
            </a:lvl7pPr>
            <a:lvl8pPr marL="3657600" lvl="7" indent="-228600" rtl="0">
              <a:spcBef>
                <a:spcPts val="400"/>
              </a:spcBef>
              <a:spcAft>
                <a:spcPts val="0"/>
              </a:spcAft>
              <a:buSzPts val="1400"/>
              <a:buFont typeface="Calibri"/>
              <a:buNone/>
              <a:defRPr sz="1600" b="1"/>
            </a:lvl8pPr>
            <a:lvl9pPr marL="4114800" lvl="8" indent="-228600" rtl="0">
              <a:spcBef>
                <a:spcPts val="400"/>
              </a:spcBef>
              <a:spcAft>
                <a:spcPts val="0"/>
              </a:spcAft>
              <a:buSzPts val="1400"/>
              <a:buFont typeface="Calibri"/>
              <a:buNone/>
              <a:defRPr sz="1600" b="1"/>
            </a:lvl9pPr>
          </a:lstStyle>
          <a:p>
            <a:pPr lvl="0"/>
            <a:r>
              <a:rPr lang="en-US"/>
              <a:t>Click to edit Master text styles</a:t>
            </a:r>
          </a:p>
        </p:txBody>
      </p:sp>
      <p:sp>
        <p:nvSpPr>
          <p:cNvPr id="44" name="Google Shape;44;p6"/>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lvl="0" indent="-317500" rtl="0">
              <a:spcBef>
                <a:spcPts val="640"/>
              </a:spcBef>
              <a:spcAft>
                <a:spcPts val="0"/>
              </a:spcAft>
              <a:buSzPts val="1400"/>
              <a:buChar char="•"/>
              <a:defRPr sz="2400"/>
            </a:lvl1pPr>
            <a:lvl2pPr marL="914400" lvl="1" indent="-317500" rtl="0">
              <a:spcBef>
                <a:spcPts val="560"/>
              </a:spcBef>
              <a:spcAft>
                <a:spcPts val="0"/>
              </a:spcAft>
              <a:buSzPts val="1400"/>
              <a:buChar char="–"/>
              <a:defRPr sz="2000"/>
            </a:lvl2pPr>
            <a:lvl3pPr marL="1371600" lvl="2" indent="-317500" rtl="0">
              <a:spcBef>
                <a:spcPts val="480"/>
              </a:spcBef>
              <a:spcAft>
                <a:spcPts val="0"/>
              </a:spcAft>
              <a:buSzPts val="1400"/>
              <a:buChar char="•"/>
              <a:defRPr sz="1800"/>
            </a:lvl3pPr>
            <a:lvl4pPr marL="1828800" lvl="3" indent="-317500" rtl="0">
              <a:spcBef>
                <a:spcPts val="400"/>
              </a:spcBef>
              <a:spcAft>
                <a:spcPts val="0"/>
              </a:spcAft>
              <a:buSzPts val="1400"/>
              <a:buChar char="–"/>
              <a:defRPr sz="1600"/>
            </a:lvl4pPr>
            <a:lvl5pPr marL="2286000" lvl="4" indent="-317500" rtl="0">
              <a:spcBef>
                <a:spcPts val="400"/>
              </a:spcBef>
              <a:spcAft>
                <a:spcPts val="0"/>
              </a:spcAft>
              <a:buSzPts val="1400"/>
              <a:buChar char="»"/>
              <a:defRPr sz="1600"/>
            </a:lvl5pPr>
            <a:lvl6pPr marL="2743200" lvl="5" indent="-317500" rtl="0">
              <a:spcBef>
                <a:spcPts val="400"/>
              </a:spcBef>
              <a:spcAft>
                <a:spcPts val="0"/>
              </a:spcAft>
              <a:buSzPts val="1400"/>
              <a:buChar char="•"/>
              <a:defRPr sz="1600"/>
            </a:lvl6pPr>
            <a:lvl7pPr marL="3200400" lvl="6" indent="-317500" rtl="0">
              <a:spcBef>
                <a:spcPts val="400"/>
              </a:spcBef>
              <a:spcAft>
                <a:spcPts val="0"/>
              </a:spcAft>
              <a:buSzPts val="1400"/>
              <a:buChar char="•"/>
              <a:defRPr sz="1600"/>
            </a:lvl7pPr>
            <a:lvl8pPr marL="3657600" lvl="7" indent="-317500" rtl="0">
              <a:spcBef>
                <a:spcPts val="400"/>
              </a:spcBef>
              <a:spcAft>
                <a:spcPts val="0"/>
              </a:spcAft>
              <a:buSzPts val="1400"/>
              <a:buChar char="•"/>
              <a:defRPr sz="1600"/>
            </a:lvl8pPr>
            <a:lvl9pPr marL="4114800" lvl="8" indent="-317500" rtl="0">
              <a:spcBef>
                <a:spcPts val="400"/>
              </a:spcBef>
              <a:spcAft>
                <a:spcPts val="0"/>
              </a:spcAft>
              <a:buSzPts val="1400"/>
              <a:buChar char="•"/>
              <a:defRPr sz="1600"/>
            </a:lvl9pPr>
          </a:lstStyle>
          <a:p>
            <a:pPr lvl="0"/>
            <a:r>
              <a:rPr lang="en-US"/>
              <a:t>Click to edit Master text styles</a:t>
            </a:r>
          </a:p>
        </p:txBody>
      </p:sp>
      <p:sp>
        <p:nvSpPr>
          <p:cNvPr id="45" name="Google Shape;45;p6"/>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lvl="0" indent="-228600" rtl="0">
              <a:spcBef>
                <a:spcPts val="640"/>
              </a:spcBef>
              <a:spcAft>
                <a:spcPts val="0"/>
              </a:spcAft>
              <a:buSzPts val="1400"/>
              <a:buFont typeface="Calibri"/>
              <a:buNone/>
              <a:defRPr sz="2400" b="1"/>
            </a:lvl1pPr>
            <a:lvl2pPr marL="914400" lvl="1" indent="-228600" rtl="0">
              <a:spcBef>
                <a:spcPts val="560"/>
              </a:spcBef>
              <a:spcAft>
                <a:spcPts val="0"/>
              </a:spcAft>
              <a:buSzPts val="1400"/>
              <a:buFont typeface="Calibri"/>
              <a:buNone/>
              <a:defRPr sz="2000" b="1"/>
            </a:lvl2pPr>
            <a:lvl3pPr marL="1371600" lvl="2" indent="-228600" rtl="0">
              <a:spcBef>
                <a:spcPts val="480"/>
              </a:spcBef>
              <a:spcAft>
                <a:spcPts val="0"/>
              </a:spcAft>
              <a:buSzPts val="1400"/>
              <a:buFont typeface="Calibri"/>
              <a:buNone/>
              <a:defRPr sz="1800" b="1"/>
            </a:lvl3pPr>
            <a:lvl4pPr marL="1828800" lvl="3" indent="-228600" rtl="0">
              <a:spcBef>
                <a:spcPts val="400"/>
              </a:spcBef>
              <a:spcAft>
                <a:spcPts val="0"/>
              </a:spcAft>
              <a:buSzPts val="1400"/>
              <a:buFont typeface="Calibri"/>
              <a:buNone/>
              <a:defRPr sz="1600" b="1"/>
            </a:lvl4pPr>
            <a:lvl5pPr marL="2286000" lvl="4" indent="-228600" rtl="0">
              <a:spcBef>
                <a:spcPts val="400"/>
              </a:spcBef>
              <a:spcAft>
                <a:spcPts val="0"/>
              </a:spcAft>
              <a:buSzPts val="1400"/>
              <a:buFont typeface="Calibri"/>
              <a:buNone/>
              <a:defRPr sz="1600" b="1"/>
            </a:lvl5pPr>
            <a:lvl6pPr marL="2743200" lvl="5" indent="-228600" rtl="0">
              <a:spcBef>
                <a:spcPts val="400"/>
              </a:spcBef>
              <a:spcAft>
                <a:spcPts val="0"/>
              </a:spcAft>
              <a:buSzPts val="1400"/>
              <a:buFont typeface="Calibri"/>
              <a:buNone/>
              <a:defRPr sz="1600" b="1"/>
            </a:lvl6pPr>
            <a:lvl7pPr marL="3200400" lvl="6" indent="-228600" rtl="0">
              <a:spcBef>
                <a:spcPts val="400"/>
              </a:spcBef>
              <a:spcAft>
                <a:spcPts val="0"/>
              </a:spcAft>
              <a:buSzPts val="1400"/>
              <a:buFont typeface="Calibri"/>
              <a:buNone/>
              <a:defRPr sz="1600" b="1"/>
            </a:lvl7pPr>
            <a:lvl8pPr marL="3657600" lvl="7" indent="-228600" rtl="0">
              <a:spcBef>
                <a:spcPts val="400"/>
              </a:spcBef>
              <a:spcAft>
                <a:spcPts val="0"/>
              </a:spcAft>
              <a:buSzPts val="1400"/>
              <a:buFont typeface="Calibri"/>
              <a:buNone/>
              <a:defRPr sz="1600" b="1"/>
            </a:lvl8pPr>
            <a:lvl9pPr marL="4114800" lvl="8" indent="-228600" rtl="0">
              <a:spcBef>
                <a:spcPts val="400"/>
              </a:spcBef>
              <a:spcAft>
                <a:spcPts val="0"/>
              </a:spcAft>
              <a:buSzPts val="1400"/>
              <a:buFont typeface="Calibri"/>
              <a:buNone/>
              <a:defRPr sz="1600" b="1"/>
            </a:lvl9pPr>
          </a:lstStyle>
          <a:p>
            <a:pPr lvl="0"/>
            <a:r>
              <a:rPr lang="en-US"/>
              <a:t>Click to edit Master text styles</a:t>
            </a:r>
          </a:p>
        </p:txBody>
      </p:sp>
      <p:sp>
        <p:nvSpPr>
          <p:cNvPr id="46" name="Google Shape;46;p6"/>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lvl="0" indent="-317500" rtl="0">
              <a:spcBef>
                <a:spcPts val="640"/>
              </a:spcBef>
              <a:spcAft>
                <a:spcPts val="0"/>
              </a:spcAft>
              <a:buSzPts val="1400"/>
              <a:buChar char="•"/>
              <a:defRPr sz="2400"/>
            </a:lvl1pPr>
            <a:lvl2pPr marL="914400" lvl="1" indent="-317500" rtl="0">
              <a:spcBef>
                <a:spcPts val="560"/>
              </a:spcBef>
              <a:spcAft>
                <a:spcPts val="0"/>
              </a:spcAft>
              <a:buSzPts val="1400"/>
              <a:buChar char="–"/>
              <a:defRPr sz="2000"/>
            </a:lvl2pPr>
            <a:lvl3pPr marL="1371600" lvl="2" indent="-317500" rtl="0">
              <a:spcBef>
                <a:spcPts val="480"/>
              </a:spcBef>
              <a:spcAft>
                <a:spcPts val="0"/>
              </a:spcAft>
              <a:buSzPts val="1400"/>
              <a:buChar char="•"/>
              <a:defRPr sz="1800"/>
            </a:lvl3pPr>
            <a:lvl4pPr marL="1828800" lvl="3" indent="-317500" rtl="0">
              <a:spcBef>
                <a:spcPts val="400"/>
              </a:spcBef>
              <a:spcAft>
                <a:spcPts val="0"/>
              </a:spcAft>
              <a:buSzPts val="1400"/>
              <a:buChar char="–"/>
              <a:defRPr sz="1600"/>
            </a:lvl4pPr>
            <a:lvl5pPr marL="2286000" lvl="4" indent="-317500" rtl="0">
              <a:spcBef>
                <a:spcPts val="400"/>
              </a:spcBef>
              <a:spcAft>
                <a:spcPts val="0"/>
              </a:spcAft>
              <a:buSzPts val="1400"/>
              <a:buChar char="»"/>
              <a:defRPr sz="1600"/>
            </a:lvl5pPr>
            <a:lvl6pPr marL="2743200" lvl="5" indent="-317500" rtl="0">
              <a:spcBef>
                <a:spcPts val="400"/>
              </a:spcBef>
              <a:spcAft>
                <a:spcPts val="0"/>
              </a:spcAft>
              <a:buSzPts val="1400"/>
              <a:buChar char="•"/>
              <a:defRPr sz="1600"/>
            </a:lvl6pPr>
            <a:lvl7pPr marL="3200400" lvl="6" indent="-317500" rtl="0">
              <a:spcBef>
                <a:spcPts val="400"/>
              </a:spcBef>
              <a:spcAft>
                <a:spcPts val="0"/>
              </a:spcAft>
              <a:buSzPts val="1400"/>
              <a:buChar char="•"/>
              <a:defRPr sz="1600"/>
            </a:lvl7pPr>
            <a:lvl8pPr marL="3657600" lvl="7" indent="-317500" rtl="0">
              <a:spcBef>
                <a:spcPts val="400"/>
              </a:spcBef>
              <a:spcAft>
                <a:spcPts val="0"/>
              </a:spcAft>
              <a:buSzPts val="1400"/>
              <a:buChar char="•"/>
              <a:defRPr sz="1600"/>
            </a:lvl8pPr>
            <a:lvl9pPr marL="4114800" lvl="8" indent="-317500" rtl="0">
              <a:spcBef>
                <a:spcPts val="400"/>
              </a:spcBef>
              <a:spcAft>
                <a:spcPts val="0"/>
              </a:spcAft>
              <a:buSzPts val="1400"/>
              <a:buChar char="•"/>
              <a:defRPr sz="1600"/>
            </a:lvl9pPr>
          </a:lstStyle>
          <a:p>
            <a:pPr lvl="0"/>
            <a:r>
              <a:rPr lang="en-US"/>
              <a:t>Click to edit Master text styles</a:t>
            </a:r>
          </a:p>
        </p:txBody>
      </p:sp>
      <p:sp>
        <p:nvSpPr>
          <p:cNvPr id="47" name="Google Shape;47;p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sz="2000" b="1"/>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US"/>
              <a:t>Click to edit Master title style</a:t>
            </a:r>
            <a:endParaRPr/>
          </a:p>
        </p:txBody>
      </p:sp>
      <p:sp>
        <p:nvSpPr>
          <p:cNvPr id="61" name="Google Shape;61;p9"/>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lvl="0" indent="-317500" rtl="0">
              <a:spcBef>
                <a:spcPts val="640"/>
              </a:spcBef>
              <a:spcAft>
                <a:spcPts val="0"/>
              </a:spcAft>
              <a:buSzPts val="1400"/>
              <a:buChar char="•"/>
              <a:defRPr sz="3200"/>
            </a:lvl1pPr>
            <a:lvl2pPr marL="914400" lvl="1" indent="-317500" rtl="0">
              <a:spcBef>
                <a:spcPts val="560"/>
              </a:spcBef>
              <a:spcAft>
                <a:spcPts val="0"/>
              </a:spcAft>
              <a:buSzPts val="1400"/>
              <a:buChar char="–"/>
              <a:defRPr sz="2800"/>
            </a:lvl2pPr>
            <a:lvl3pPr marL="1371600" lvl="2" indent="-317500" rtl="0">
              <a:spcBef>
                <a:spcPts val="480"/>
              </a:spcBef>
              <a:spcAft>
                <a:spcPts val="0"/>
              </a:spcAft>
              <a:buSzPts val="1400"/>
              <a:buChar char="•"/>
              <a:defRPr sz="2400"/>
            </a:lvl3pPr>
            <a:lvl4pPr marL="1828800" lvl="3" indent="-317500" rtl="0">
              <a:spcBef>
                <a:spcPts val="400"/>
              </a:spcBef>
              <a:spcAft>
                <a:spcPts val="0"/>
              </a:spcAft>
              <a:buSzPts val="1400"/>
              <a:buChar char="–"/>
              <a:defRPr sz="2000"/>
            </a:lvl4pPr>
            <a:lvl5pPr marL="2286000" lvl="4" indent="-317500" rtl="0">
              <a:spcBef>
                <a:spcPts val="400"/>
              </a:spcBef>
              <a:spcAft>
                <a:spcPts val="0"/>
              </a:spcAft>
              <a:buSzPts val="1400"/>
              <a:buChar char="»"/>
              <a:defRPr sz="2000"/>
            </a:lvl5pPr>
            <a:lvl6pPr marL="2743200" lvl="5" indent="-317500" rtl="0">
              <a:spcBef>
                <a:spcPts val="400"/>
              </a:spcBef>
              <a:spcAft>
                <a:spcPts val="0"/>
              </a:spcAft>
              <a:buSzPts val="1400"/>
              <a:buChar char="•"/>
              <a:defRPr sz="2000"/>
            </a:lvl6pPr>
            <a:lvl7pPr marL="3200400" lvl="6" indent="-317500" rtl="0">
              <a:spcBef>
                <a:spcPts val="400"/>
              </a:spcBef>
              <a:spcAft>
                <a:spcPts val="0"/>
              </a:spcAft>
              <a:buSzPts val="1400"/>
              <a:buChar char="•"/>
              <a:defRPr sz="2000"/>
            </a:lvl7pPr>
            <a:lvl8pPr marL="3657600" lvl="7" indent="-317500" rtl="0">
              <a:spcBef>
                <a:spcPts val="400"/>
              </a:spcBef>
              <a:spcAft>
                <a:spcPts val="0"/>
              </a:spcAft>
              <a:buSzPts val="1400"/>
              <a:buChar char="•"/>
              <a:defRPr sz="2000"/>
            </a:lvl8pPr>
            <a:lvl9pPr marL="4114800" lvl="8" indent="-317500" rtl="0">
              <a:spcBef>
                <a:spcPts val="400"/>
              </a:spcBef>
              <a:spcAft>
                <a:spcPts val="0"/>
              </a:spcAft>
              <a:buSzPts val="1400"/>
              <a:buChar char="•"/>
              <a:defRPr sz="2000"/>
            </a:lvl9pPr>
          </a:lstStyle>
          <a:p>
            <a:pPr lvl="0"/>
            <a:r>
              <a:rPr lang="en-US"/>
              <a:t>Click to edit Master text styles</a:t>
            </a:r>
          </a:p>
        </p:txBody>
      </p:sp>
      <p:sp>
        <p:nvSpPr>
          <p:cNvPr id="62" name="Google Shape;62;p9"/>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lvl="0" indent="-228600" rtl="0">
              <a:spcBef>
                <a:spcPts val="640"/>
              </a:spcBef>
              <a:spcAft>
                <a:spcPts val="0"/>
              </a:spcAft>
              <a:buSzPts val="1400"/>
              <a:buFont typeface="Calibri"/>
              <a:buNone/>
              <a:defRPr sz="1400"/>
            </a:lvl1pPr>
            <a:lvl2pPr marL="914400" lvl="1" indent="-228600" rtl="0">
              <a:spcBef>
                <a:spcPts val="560"/>
              </a:spcBef>
              <a:spcAft>
                <a:spcPts val="0"/>
              </a:spcAft>
              <a:buSzPts val="1400"/>
              <a:buFont typeface="Calibri"/>
              <a:buNone/>
              <a:defRPr sz="1200"/>
            </a:lvl2pPr>
            <a:lvl3pPr marL="1371600" lvl="2" indent="-228600" rtl="0">
              <a:spcBef>
                <a:spcPts val="480"/>
              </a:spcBef>
              <a:spcAft>
                <a:spcPts val="0"/>
              </a:spcAft>
              <a:buSzPts val="1400"/>
              <a:buFont typeface="Calibri"/>
              <a:buNone/>
              <a:defRPr sz="1000"/>
            </a:lvl3pPr>
            <a:lvl4pPr marL="1828800" lvl="3" indent="-228600" rtl="0">
              <a:spcBef>
                <a:spcPts val="400"/>
              </a:spcBef>
              <a:spcAft>
                <a:spcPts val="0"/>
              </a:spcAft>
              <a:buSzPts val="1400"/>
              <a:buFont typeface="Calibri"/>
              <a:buNone/>
              <a:defRPr sz="900"/>
            </a:lvl4pPr>
            <a:lvl5pPr marL="2286000" lvl="4" indent="-228600" rtl="0">
              <a:spcBef>
                <a:spcPts val="400"/>
              </a:spcBef>
              <a:spcAft>
                <a:spcPts val="0"/>
              </a:spcAft>
              <a:buSzPts val="1400"/>
              <a:buFont typeface="Calibri"/>
              <a:buNone/>
              <a:defRPr sz="900"/>
            </a:lvl5pPr>
            <a:lvl6pPr marL="2743200" lvl="5" indent="-228600" rtl="0">
              <a:spcBef>
                <a:spcPts val="400"/>
              </a:spcBef>
              <a:spcAft>
                <a:spcPts val="0"/>
              </a:spcAft>
              <a:buSzPts val="1400"/>
              <a:buFont typeface="Calibri"/>
              <a:buNone/>
              <a:defRPr sz="900"/>
            </a:lvl6pPr>
            <a:lvl7pPr marL="3200400" lvl="6" indent="-228600" rtl="0">
              <a:spcBef>
                <a:spcPts val="400"/>
              </a:spcBef>
              <a:spcAft>
                <a:spcPts val="0"/>
              </a:spcAft>
              <a:buSzPts val="1400"/>
              <a:buFont typeface="Calibri"/>
              <a:buNone/>
              <a:defRPr sz="900"/>
            </a:lvl7pPr>
            <a:lvl8pPr marL="3657600" lvl="7" indent="-228600" rtl="0">
              <a:spcBef>
                <a:spcPts val="400"/>
              </a:spcBef>
              <a:spcAft>
                <a:spcPts val="0"/>
              </a:spcAft>
              <a:buSzPts val="1400"/>
              <a:buFont typeface="Calibri"/>
              <a:buNone/>
              <a:defRPr sz="900"/>
            </a:lvl8pPr>
            <a:lvl9pPr marL="4114800" lvl="8" indent="-228600" rtl="0">
              <a:spcBef>
                <a:spcPts val="400"/>
              </a:spcBef>
              <a:spcAft>
                <a:spcPts val="0"/>
              </a:spcAft>
              <a:buSzPts val="1400"/>
              <a:buFont typeface="Calibri"/>
              <a:buNone/>
              <a:defRPr sz="900"/>
            </a:lvl9pPr>
          </a:lstStyle>
          <a:p>
            <a:pPr lvl="0"/>
            <a:r>
              <a:rPr lang="en-US"/>
              <a:t>Click to edit Master text styles</a:t>
            </a:r>
          </a:p>
        </p:txBody>
      </p:sp>
      <p:sp>
        <p:nvSpPr>
          <p:cNvPr id="63" name="Google Shape;63;p9"/>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sz="2000" b="1"/>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US"/>
              <a:t>Click to edit Master title style</a:t>
            </a:r>
            <a:endParaRPr/>
          </a:p>
        </p:txBody>
      </p:sp>
      <p:sp>
        <p:nvSpPr>
          <p:cNvPr id="68" name="Google Shape;68;p10"/>
          <p:cNvSpPr>
            <a:spLocks noGrp="1"/>
          </p:cNvSpPr>
          <p:nvPr>
            <p:ph type="pic" idx="2"/>
          </p:nvPr>
        </p:nvSpPr>
        <p:spPr>
          <a:xfrm>
            <a:off x="1792288" y="612775"/>
            <a:ext cx="5486400" cy="4114800"/>
          </a:xfrm>
          <a:prstGeom prst="rect">
            <a:avLst/>
          </a:prstGeom>
          <a:noFill/>
          <a:ln>
            <a:noFill/>
          </a:ln>
        </p:spPr>
        <p:txBody>
          <a:bodyPr/>
          <a:lstStyle/>
          <a:p>
            <a:endParaRPr lang="en-US"/>
          </a:p>
        </p:txBody>
      </p:sp>
      <p:sp>
        <p:nvSpPr>
          <p:cNvPr id="69" name="Google Shape;69;p1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lvl="0" indent="-228600" rtl="0">
              <a:spcBef>
                <a:spcPts val="640"/>
              </a:spcBef>
              <a:spcAft>
                <a:spcPts val="0"/>
              </a:spcAft>
              <a:buSzPts val="1400"/>
              <a:buFont typeface="Calibri"/>
              <a:buNone/>
              <a:defRPr sz="1400"/>
            </a:lvl1pPr>
            <a:lvl2pPr marL="914400" lvl="1" indent="-228600" rtl="0">
              <a:spcBef>
                <a:spcPts val="560"/>
              </a:spcBef>
              <a:spcAft>
                <a:spcPts val="0"/>
              </a:spcAft>
              <a:buSzPts val="1400"/>
              <a:buFont typeface="Calibri"/>
              <a:buNone/>
              <a:defRPr sz="1200"/>
            </a:lvl2pPr>
            <a:lvl3pPr marL="1371600" lvl="2" indent="-228600" rtl="0">
              <a:spcBef>
                <a:spcPts val="480"/>
              </a:spcBef>
              <a:spcAft>
                <a:spcPts val="0"/>
              </a:spcAft>
              <a:buSzPts val="1400"/>
              <a:buFont typeface="Calibri"/>
              <a:buNone/>
              <a:defRPr sz="1000"/>
            </a:lvl3pPr>
            <a:lvl4pPr marL="1828800" lvl="3" indent="-228600" rtl="0">
              <a:spcBef>
                <a:spcPts val="400"/>
              </a:spcBef>
              <a:spcAft>
                <a:spcPts val="0"/>
              </a:spcAft>
              <a:buSzPts val="1400"/>
              <a:buFont typeface="Calibri"/>
              <a:buNone/>
              <a:defRPr sz="900"/>
            </a:lvl4pPr>
            <a:lvl5pPr marL="2286000" lvl="4" indent="-228600" rtl="0">
              <a:spcBef>
                <a:spcPts val="400"/>
              </a:spcBef>
              <a:spcAft>
                <a:spcPts val="0"/>
              </a:spcAft>
              <a:buSzPts val="1400"/>
              <a:buFont typeface="Calibri"/>
              <a:buNone/>
              <a:defRPr sz="900"/>
            </a:lvl5pPr>
            <a:lvl6pPr marL="2743200" lvl="5" indent="-228600" rtl="0">
              <a:spcBef>
                <a:spcPts val="400"/>
              </a:spcBef>
              <a:spcAft>
                <a:spcPts val="0"/>
              </a:spcAft>
              <a:buSzPts val="1400"/>
              <a:buFont typeface="Calibri"/>
              <a:buNone/>
              <a:defRPr sz="900"/>
            </a:lvl6pPr>
            <a:lvl7pPr marL="3200400" lvl="6" indent="-228600" rtl="0">
              <a:spcBef>
                <a:spcPts val="400"/>
              </a:spcBef>
              <a:spcAft>
                <a:spcPts val="0"/>
              </a:spcAft>
              <a:buSzPts val="1400"/>
              <a:buFont typeface="Calibri"/>
              <a:buNone/>
              <a:defRPr sz="900"/>
            </a:lvl7pPr>
            <a:lvl8pPr marL="3657600" lvl="7" indent="-228600" rtl="0">
              <a:spcBef>
                <a:spcPts val="400"/>
              </a:spcBef>
              <a:spcAft>
                <a:spcPts val="0"/>
              </a:spcAft>
              <a:buSzPts val="1400"/>
              <a:buFont typeface="Calibri"/>
              <a:buNone/>
              <a:defRPr sz="900"/>
            </a:lvl8pPr>
            <a:lvl9pPr marL="4114800" lvl="8" indent="-228600" rtl="0">
              <a:spcBef>
                <a:spcPts val="400"/>
              </a:spcBef>
              <a:spcAft>
                <a:spcPts val="0"/>
              </a:spcAft>
              <a:buSzPts val="1400"/>
              <a:buFont typeface="Calibri"/>
              <a:buNone/>
              <a:defRPr sz="900"/>
            </a:lvl9pPr>
          </a:lstStyle>
          <a:p>
            <a:pPr lvl="0"/>
            <a:r>
              <a:rPr lang="en-US"/>
              <a:t>Click to edit Master text styles</a:t>
            </a:r>
          </a:p>
        </p:txBody>
      </p:sp>
      <p:sp>
        <p:nvSpPr>
          <p:cNvPr id="70" name="Google Shape;70;p10"/>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US"/>
              <a:t>Click to edit Master title style</a:t>
            </a:r>
            <a:endParaRPr/>
          </a:p>
        </p:txBody>
      </p:sp>
      <p:sp>
        <p:nvSpPr>
          <p:cNvPr id="75" name="Google Shape;75;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91425" rIns="91425" bIns="91425" anchor="t" anchorCtr="0">
            <a:noAutofit/>
          </a:bodyPr>
          <a:lstStyle>
            <a:lvl1pPr marL="457200" lvl="0" indent="-317500" algn="l" rtl="0">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marL="914400" lvl="1" indent="-317500" algn="l" rtl="0">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marL="1371600" lvl="2" indent="-317500" algn="l" rtl="0">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marL="1828800" lvl="3"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marL="2286000" lvl="4"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marL="2743200" lvl="5"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marL="3200400" lvl="6"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marL="3657600" lvl="7"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marL="4114800" lvl="8"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a:pPr lvl="0"/>
            <a:r>
              <a:rPr lang="en-US"/>
              <a:t>Click to edit Master text styles</a:t>
            </a:r>
          </a:p>
        </p:txBody>
      </p:sp>
      <p:sp>
        <p:nvSpPr>
          <p:cNvPr id="76" name="Google Shape;76;p1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Calibri"/>
              <a:buNone/>
              <a:defRPr sz="4400">
                <a:solidFill>
                  <a:schemeClr val="dk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r>
              <a:rPr lang="en-US"/>
              <a:t>Click to edit Master title style</a:t>
            </a:r>
            <a:endParaRPr/>
          </a:p>
        </p:txBody>
      </p:sp>
      <p:sp>
        <p:nvSpPr>
          <p:cNvPr id="81" name="Google Shape;81;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noAutofit/>
          </a:bodyPr>
          <a:lstStyle>
            <a:lvl1pPr marL="457200" lvl="0" indent="-317500" algn="l" rtl="0">
              <a:spcBef>
                <a:spcPts val="640"/>
              </a:spcBef>
              <a:spcAft>
                <a:spcPts val="0"/>
              </a:spcAft>
              <a:buClr>
                <a:schemeClr val="dk1"/>
              </a:buClr>
              <a:buSzPts val="1400"/>
              <a:buFont typeface="Arial"/>
              <a:buChar char="•"/>
              <a:defRPr sz="3200">
                <a:solidFill>
                  <a:schemeClr val="dk1"/>
                </a:solidFill>
                <a:latin typeface="Calibri"/>
                <a:ea typeface="Calibri"/>
                <a:cs typeface="Calibri"/>
                <a:sym typeface="Calibri"/>
              </a:defRPr>
            </a:lvl1pPr>
            <a:lvl2pPr marL="914400" lvl="1" indent="-317500" algn="l" rtl="0">
              <a:spcBef>
                <a:spcPts val="560"/>
              </a:spcBef>
              <a:spcAft>
                <a:spcPts val="0"/>
              </a:spcAft>
              <a:buClr>
                <a:schemeClr val="dk1"/>
              </a:buClr>
              <a:buSzPts val="1400"/>
              <a:buFont typeface="Arial"/>
              <a:buChar char="–"/>
              <a:defRPr sz="2800">
                <a:solidFill>
                  <a:schemeClr val="dk1"/>
                </a:solidFill>
                <a:latin typeface="Calibri"/>
                <a:ea typeface="Calibri"/>
                <a:cs typeface="Calibri"/>
                <a:sym typeface="Calibri"/>
              </a:defRPr>
            </a:lvl2pPr>
            <a:lvl3pPr marL="1371600" lvl="2" indent="-317500" algn="l" rtl="0">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3pPr>
            <a:lvl4pPr marL="1828800" lvl="3"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4pPr>
            <a:lvl5pPr marL="2286000" lvl="4"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5pPr>
            <a:lvl6pPr marL="2743200" lvl="5"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marL="3200400" lvl="6"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marL="3657600" lvl="7"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marL="4114800" lvl="8"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a:pPr lvl="0"/>
            <a:r>
              <a:rPr lang="en-US"/>
              <a:t>Click to edit Master text styles</a:t>
            </a:r>
          </a:p>
        </p:txBody>
      </p:sp>
      <p:sp>
        <p:nvSpPr>
          <p:cNvPr id="82" name="Google Shape;82;p1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640"/>
              </a:spcBef>
              <a:spcAft>
                <a:spcPts val="0"/>
              </a:spcAft>
              <a:buClr>
                <a:schemeClr val="dk1"/>
              </a:buClr>
              <a:buSzPts val="1400"/>
              <a:buFont typeface="Arial"/>
              <a:buChar char="•"/>
              <a:defRPr sz="3200" b="0" i="0" u="none" strike="noStrike" cap="none">
                <a:solidFill>
                  <a:schemeClr val="dk1"/>
                </a:solidFill>
                <a:latin typeface="Calibri"/>
                <a:ea typeface="Calibri"/>
                <a:cs typeface="Calibri"/>
                <a:sym typeface="Calibri"/>
              </a:defRPr>
            </a:lvl1pPr>
            <a:lvl2pPr marL="914400" marR="0" lvl="1" indent="-317500" algn="l" rtl="0">
              <a:spcBef>
                <a:spcPts val="560"/>
              </a:spcBef>
              <a:spcAft>
                <a:spcPts val="0"/>
              </a:spcAft>
              <a:buClr>
                <a:schemeClr val="dk1"/>
              </a:buClr>
              <a:buSzPts val="1400"/>
              <a:buFont typeface="Arial"/>
              <a:buChar char="–"/>
              <a:defRPr sz="2800" b="0" i="0" u="none" strike="noStrike" cap="none">
                <a:solidFill>
                  <a:schemeClr val="dk1"/>
                </a:solidFill>
                <a:latin typeface="Calibri"/>
                <a:ea typeface="Calibri"/>
                <a:cs typeface="Calibri"/>
                <a:sym typeface="Calibri"/>
              </a:defRPr>
            </a:lvl2pPr>
            <a:lvl3pPr marL="1371600" marR="0" lvl="2" indent="-317500" algn="l" rtl="0">
              <a:spcBef>
                <a:spcPts val="480"/>
              </a:spcBef>
              <a:spcAft>
                <a:spcPts val="0"/>
              </a:spcAft>
              <a:buClr>
                <a:schemeClr val="dk1"/>
              </a:buClr>
              <a:buSzPts val="1400"/>
              <a:buFont typeface="Arial"/>
              <a:buChar char="•"/>
              <a:defRPr sz="2400" b="0" i="0" u="none" strike="noStrike" cap="none">
                <a:solidFill>
                  <a:schemeClr val="dk1"/>
                </a:solidFill>
                <a:latin typeface="Calibri"/>
                <a:ea typeface="Calibri"/>
                <a:cs typeface="Calibri"/>
                <a:sym typeface="Calibri"/>
              </a:defRPr>
            </a:lvl3pPr>
            <a:lvl4pPr marL="1828800" marR="0" lvl="3"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4pPr>
            <a:lvl5pPr marL="2286000" marR="0" lvl="4"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5pPr>
            <a:lvl6pPr marL="2743200" marR="0" lvl="5"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6pPr>
            <a:lvl7pPr marL="3200400" marR="0" lvl="6"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7pPr>
            <a:lvl8pPr marL="3657600" marR="0" lvl="7"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8pPr>
            <a:lvl9pPr marL="4114800" marR="0" lvl="8"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descr="new template.jpg"/>
          <p:cNvPicPr preferRelativeResize="0"/>
          <p:nvPr/>
        </p:nvPicPr>
        <p:blipFill rotWithShape="1">
          <a:blip r:embed="rId10">
            <a:alphaModFix/>
          </a:blip>
          <a:srcRect/>
          <a:stretch/>
        </p:blipFill>
        <p:spPr>
          <a:xfrm>
            <a:off x="0" y="0"/>
            <a:ext cx="9144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extBox 1">
            <a:extLst>
              <a:ext uri="{FF2B5EF4-FFF2-40B4-BE49-F238E27FC236}">
                <a16:creationId xmlns:a16="http://schemas.microsoft.com/office/drawing/2014/main" id="{90B3326C-6D1E-534C-120E-C83E58A34ADC}"/>
              </a:ext>
            </a:extLst>
          </p:cNvPr>
          <p:cNvSpPr txBox="1"/>
          <p:nvPr/>
        </p:nvSpPr>
        <p:spPr>
          <a:xfrm>
            <a:off x="814255" y="728856"/>
            <a:ext cx="7515490" cy="1815882"/>
          </a:xfrm>
          <a:prstGeom prst="rect">
            <a:avLst/>
          </a:prstGeom>
          <a:noFill/>
        </p:spPr>
        <p:txBody>
          <a:bodyPr wrap="square" lIns="91440" tIns="45720" rIns="91440" bIns="45720" rtlCol="0" anchor="t">
            <a:spAutoFit/>
          </a:bodyPr>
          <a:lstStyle/>
          <a:p>
            <a:pPr algn="ctr"/>
            <a:r>
              <a:rPr lang="en-US" sz="4400">
                <a:latin typeface="Aptos" panose="020B0004020202020204" pitchFamily="34" charset="0"/>
                <a:cs typeface="Times New Roman"/>
              </a:rPr>
              <a:t>COALITION of WEATHER BOIS</a:t>
            </a:r>
          </a:p>
          <a:p>
            <a:pPr algn="ctr"/>
            <a:r>
              <a:rPr lang="en-US" sz="4400">
                <a:latin typeface="Aptos" panose="020B0004020202020204" pitchFamily="34" charset="0"/>
                <a:cs typeface="Times New Roman"/>
              </a:rPr>
              <a:t>(COW-BOIS)</a:t>
            </a:r>
          </a:p>
          <a:p>
            <a:pPr algn="ctr"/>
            <a:r>
              <a:rPr lang="en-US" sz="2400" u="sng">
                <a:latin typeface="Aptos" panose="020B0004020202020204" pitchFamily="34" charset="0"/>
                <a:cs typeface="Times New Roman"/>
              </a:rPr>
              <a:t>Topic: Final Design Review</a:t>
            </a:r>
          </a:p>
        </p:txBody>
      </p:sp>
      <p:sp>
        <p:nvSpPr>
          <p:cNvPr id="3" name="TextBox 2">
            <a:extLst>
              <a:ext uri="{FF2B5EF4-FFF2-40B4-BE49-F238E27FC236}">
                <a16:creationId xmlns:a16="http://schemas.microsoft.com/office/drawing/2014/main" id="{52D4F397-6A07-DE71-FADF-EBA40EF81B7C}"/>
              </a:ext>
            </a:extLst>
          </p:cNvPr>
          <p:cNvSpPr txBox="1"/>
          <p:nvPr/>
        </p:nvSpPr>
        <p:spPr>
          <a:xfrm>
            <a:off x="527079" y="3251766"/>
            <a:ext cx="1965647" cy="1600438"/>
          </a:xfrm>
          <a:prstGeom prst="rect">
            <a:avLst/>
          </a:prstGeom>
          <a:noFill/>
        </p:spPr>
        <p:txBody>
          <a:bodyPr wrap="square" rtlCol="0">
            <a:spAutoFit/>
          </a:bodyPr>
          <a:lstStyle/>
          <a:p>
            <a:pPr algn="ctr"/>
            <a:r>
              <a:rPr lang="en-US" b="1" u="sng">
                <a:latin typeface="Aptos" panose="020B0004020202020204" pitchFamily="34" charset="0"/>
              </a:rPr>
              <a:t>Members:</a:t>
            </a:r>
          </a:p>
          <a:p>
            <a:pPr algn="ctr"/>
            <a:r>
              <a:rPr lang="en-US">
                <a:latin typeface="Aptos" panose="020B0004020202020204" pitchFamily="34" charset="0"/>
              </a:rPr>
              <a:t>Gantzen Miller</a:t>
            </a:r>
          </a:p>
          <a:p>
            <a:pPr algn="ctr"/>
            <a:r>
              <a:rPr lang="en-US">
                <a:latin typeface="Aptos" panose="020B0004020202020204" pitchFamily="34" charset="0"/>
              </a:rPr>
              <a:t>Kennedy Jones</a:t>
            </a:r>
          </a:p>
          <a:p>
            <a:pPr algn="ctr"/>
            <a:r>
              <a:rPr lang="en-US">
                <a:latin typeface="Aptos" panose="020B0004020202020204" pitchFamily="34" charset="0"/>
              </a:rPr>
              <a:t>Pete Ozegovic</a:t>
            </a:r>
          </a:p>
          <a:p>
            <a:pPr algn="ctr"/>
            <a:r>
              <a:rPr lang="en-US">
                <a:latin typeface="Aptos" panose="020B0004020202020204" pitchFamily="34" charset="0"/>
              </a:rPr>
              <a:t>Ben Rogers</a:t>
            </a:r>
          </a:p>
          <a:p>
            <a:pPr algn="ctr"/>
            <a:r>
              <a:rPr lang="en-US">
                <a:latin typeface="Aptos" panose="020B0004020202020204" pitchFamily="34" charset="0"/>
              </a:rPr>
              <a:t>Christian Evans</a:t>
            </a:r>
          </a:p>
          <a:p>
            <a:pPr algn="ctr"/>
            <a:r>
              <a:rPr lang="en-US">
                <a:latin typeface="Aptos" panose="020B0004020202020204" pitchFamily="34" charset="0"/>
              </a:rPr>
              <a:t>Abdullah Ali</a:t>
            </a:r>
          </a:p>
        </p:txBody>
      </p:sp>
      <p:pic>
        <p:nvPicPr>
          <p:cNvPr id="6" name="Picture 5" descr="A cartoon of a person with a computer&#10;&#10;AI-generated content may be incorrect.">
            <a:extLst>
              <a:ext uri="{FF2B5EF4-FFF2-40B4-BE49-F238E27FC236}">
                <a16:creationId xmlns:a16="http://schemas.microsoft.com/office/drawing/2014/main" id="{F3E4CF7B-4CBB-0822-E50F-9B9A1051D136}"/>
              </a:ext>
            </a:extLst>
          </p:cNvPr>
          <p:cNvPicPr>
            <a:picLocks noChangeAspect="1"/>
          </p:cNvPicPr>
          <p:nvPr/>
        </p:nvPicPr>
        <p:blipFill>
          <a:blip r:embed="rId3"/>
          <a:stretch>
            <a:fillRect/>
          </a:stretch>
        </p:blipFill>
        <p:spPr>
          <a:xfrm>
            <a:off x="2955324" y="2544738"/>
            <a:ext cx="3233352" cy="3202461"/>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A9325-4850-C739-02EF-7DE0225A12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04F6C-B0CD-476A-C021-F273E76DDC2C}"/>
              </a:ext>
            </a:extLst>
          </p:cNvPr>
          <p:cNvSpPr>
            <a:spLocks noGrp="1"/>
          </p:cNvSpPr>
          <p:nvPr>
            <p:ph type="title"/>
          </p:nvPr>
        </p:nvSpPr>
        <p:spPr>
          <a:xfrm>
            <a:off x="0" y="0"/>
            <a:ext cx="8229600" cy="666001"/>
          </a:xfrm>
        </p:spPr>
        <p:txBody>
          <a:bodyPr/>
          <a:lstStyle/>
          <a:p>
            <a:pPr algn="l"/>
            <a:r>
              <a:rPr lang="en-US" sz="4000">
                <a:solidFill>
                  <a:schemeClr val="bg1"/>
                </a:solidFill>
                <a:latin typeface="Aptos" panose="020B0004020202020204" pitchFamily="34" charset="0"/>
              </a:rPr>
              <a:t>TESTING PRECIPITATION</a:t>
            </a:r>
          </a:p>
        </p:txBody>
      </p:sp>
      <p:pic>
        <p:nvPicPr>
          <p:cNvPr id="10" name="Picture 9" descr="A hand holding a mechanical device&#10;&#10;AI-generated content may be incorrect.">
            <a:extLst>
              <a:ext uri="{FF2B5EF4-FFF2-40B4-BE49-F238E27FC236}">
                <a16:creationId xmlns:a16="http://schemas.microsoft.com/office/drawing/2014/main" id="{795A67F2-CD61-ACC8-4C9B-6A24966ED4D0}"/>
              </a:ext>
            </a:extLst>
          </p:cNvPr>
          <p:cNvPicPr>
            <a:picLocks noChangeAspect="1"/>
          </p:cNvPicPr>
          <p:nvPr/>
        </p:nvPicPr>
        <p:blipFill>
          <a:blip r:embed="rId3"/>
          <a:stretch>
            <a:fillRect/>
          </a:stretch>
        </p:blipFill>
        <p:spPr>
          <a:xfrm rot="5400000">
            <a:off x="-423672" y="2157984"/>
            <a:ext cx="3389376" cy="2542032"/>
          </a:xfrm>
          <a:prstGeom prst="rect">
            <a:avLst/>
          </a:prstGeom>
        </p:spPr>
      </p:pic>
      <p:graphicFrame>
        <p:nvGraphicFramePr>
          <p:cNvPr id="11" name="Chart 10">
            <a:extLst>
              <a:ext uri="{FF2B5EF4-FFF2-40B4-BE49-F238E27FC236}">
                <a16:creationId xmlns:a16="http://schemas.microsoft.com/office/drawing/2014/main" id="{E3EFFFDB-D3E7-3E74-76B1-8966D719F6F8}"/>
              </a:ext>
            </a:extLst>
          </p:cNvPr>
          <p:cNvGraphicFramePr>
            <a:graphicFrameLocks/>
          </p:cNvGraphicFramePr>
          <p:nvPr>
            <p:extLst>
              <p:ext uri="{D42A27DB-BD31-4B8C-83A1-F6EECF244321}">
                <p14:modId xmlns:p14="http://schemas.microsoft.com/office/powerpoint/2010/main" val="1907451415"/>
              </p:ext>
            </p:extLst>
          </p:nvPr>
        </p:nvGraphicFramePr>
        <p:xfrm>
          <a:off x="2688336" y="832104"/>
          <a:ext cx="6455664" cy="492861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77863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93605-BB89-1C93-3BF5-A54312CD36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06075-7495-31F1-4FB9-E9AE53ED5FEF}"/>
              </a:ext>
            </a:extLst>
          </p:cNvPr>
          <p:cNvSpPr>
            <a:spLocks noGrp="1"/>
          </p:cNvSpPr>
          <p:nvPr>
            <p:ph type="title"/>
          </p:nvPr>
        </p:nvSpPr>
        <p:spPr>
          <a:xfrm>
            <a:off x="0" y="0"/>
            <a:ext cx="8229600" cy="666001"/>
          </a:xfrm>
        </p:spPr>
        <p:txBody>
          <a:bodyPr/>
          <a:lstStyle/>
          <a:p>
            <a:pPr algn="l"/>
            <a:r>
              <a:rPr lang="en-US" sz="4000">
                <a:solidFill>
                  <a:schemeClr val="bg1"/>
                </a:solidFill>
                <a:latin typeface="Aptos" panose="020B0004020202020204" pitchFamily="34" charset="0"/>
              </a:rPr>
              <a:t>FINAL PRODUCT DRAWING</a:t>
            </a:r>
          </a:p>
        </p:txBody>
      </p:sp>
      <p:pic>
        <p:nvPicPr>
          <p:cNvPr id="4" name="Picture 3" descr="A sketch of a machine&#10;&#10;AI-generated content may be incorrect.">
            <a:extLst>
              <a:ext uri="{FF2B5EF4-FFF2-40B4-BE49-F238E27FC236}">
                <a16:creationId xmlns:a16="http://schemas.microsoft.com/office/drawing/2014/main" id="{10DD64F0-AE0D-0BF7-7F69-3E02A1BC6658}"/>
              </a:ext>
            </a:extLst>
          </p:cNvPr>
          <p:cNvPicPr>
            <a:picLocks noChangeAspect="1"/>
          </p:cNvPicPr>
          <p:nvPr/>
        </p:nvPicPr>
        <p:blipFill>
          <a:blip r:embed="rId3"/>
          <a:stretch>
            <a:fillRect/>
          </a:stretch>
        </p:blipFill>
        <p:spPr>
          <a:xfrm>
            <a:off x="0" y="840098"/>
            <a:ext cx="9144000" cy="5177803"/>
          </a:xfrm>
          <a:prstGeom prst="rect">
            <a:avLst/>
          </a:prstGeom>
        </p:spPr>
      </p:pic>
      <p:pic>
        <p:nvPicPr>
          <p:cNvPr id="3" name="Picture 2" descr="A sketch of a machine&#10;&#10;AI-generated content may be incorrect.">
            <a:extLst>
              <a:ext uri="{FF2B5EF4-FFF2-40B4-BE49-F238E27FC236}">
                <a16:creationId xmlns:a16="http://schemas.microsoft.com/office/drawing/2014/main" id="{CD8B21B9-C691-7E03-8AD6-8F45275F227E}"/>
              </a:ext>
            </a:extLst>
          </p:cNvPr>
          <p:cNvPicPr>
            <a:picLocks noChangeAspect="1"/>
          </p:cNvPicPr>
          <p:nvPr/>
        </p:nvPicPr>
        <p:blipFill>
          <a:blip r:embed="rId3"/>
          <a:stretch>
            <a:fillRect/>
          </a:stretch>
        </p:blipFill>
        <p:spPr>
          <a:xfrm>
            <a:off x="142875" y="982972"/>
            <a:ext cx="9144000" cy="5177803"/>
          </a:xfrm>
          <a:prstGeom prst="rect">
            <a:avLst/>
          </a:prstGeom>
        </p:spPr>
      </p:pic>
    </p:spTree>
    <p:extLst>
      <p:ext uri="{BB962C8B-B14F-4D97-AF65-F5344CB8AC3E}">
        <p14:creationId xmlns:p14="http://schemas.microsoft.com/office/powerpoint/2010/main" val="3565970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0A6B7-3997-70CF-5A0D-B97CC7AD4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CB2DD-6F46-D583-A8A7-B6B3191DF635}"/>
              </a:ext>
            </a:extLst>
          </p:cNvPr>
          <p:cNvSpPr>
            <a:spLocks noGrp="1"/>
          </p:cNvSpPr>
          <p:nvPr>
            <p:ph type="title"/>
          </p:nvPr>
        </p:nvSpPr>
        <p:spPr>
          <a:xfrm>
            <a:off x="-1" y="0"/>
            <a:ext cx="8945217" cy="666001"/>
          </a:xfrm>
        </p:spPr>
        <p:txBody>
          <a:bodyPr/>
          <a:lstStyle/>
          <a:p>
            <a:pPr algn="l"/>
            <a:r>
              <a:rPr lang="en-US" sz="4000">
                <a:solidFill>
                  <a:schemeClr val="bg1"/>
                </a:solidFill>
                <a:latin typeface="Aptos" panose="020B0004020202020204" pitchFamily="34" charset="0"/>
              </a:rPr>
              <a:t>FINAL PRODUCT DRAWING (Continued)</a:t>
            </a:r>
          </a:p>
        </p:txBody>
      </p:sp>
      <p:pic>
        <p:nvPicPr>
          <p:cNvPr id="5" name="Picture 4" descr="A diagram of a circular object with text&#10;&#10;AI-generated content may be incorrect.">
            <a:extLst>
              <a:ext uri="{FF2B5EF4-FFF2-40B4-BE49-F238E27FC236}">
                <a16:creationId xmlns:a16="http://schemas.microsoft.com/office/drawing/2014/main" id="{736B5319-9935-81E4-4BB4-E506F35D9FC7}"/>
              </a:ext>
            </a:extLst>
          </p:cNvPr>
          <p:cNvPicPr>
            <a:picLocks noChangeAspect="1"/>
          </p:cNvPicPr>
          <p:nvPr/>
        </p:nvPicPr>
        <p:blipFill>
          <a:blip r:embed="rId3"/>
          <a:stretch>
            <a:fillRect/>
          </a:stretch>
        </p:blipFill>
        <p:spPr>
          <a:xfrm>
            <a:off x="0" y="750617"/>
            <a:ext cx="9144000" cy="5356766"/>
          </a:xfrm>
          <a:prstGeom prst="rect">
            <a:avLst/>
          </a:prstGeom>
        </p:spPr>
      </p:pic>
    </p:spTree>
    <p:extLst>
      <p:ext uri="{BB962C8B-B14F-4D97-AF65-F5344CB8AC3E}">
        <p14:creationId xmlns:p14="http://schemas.microsoft.com/office/powerpoint/2010/main" val="358469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7C139-C5BD-3A47-32AA-4BFE9E262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0A7122-EF1B-10C5-F071-ECF52276DBC9}"/>
              </a:ext>
            </a:extLst>
          </p:cNvPr>
          <p:cNvSpPr>
            <a:spLocks noGrp="1"/>
          </p:cNvSpPr>
          <p:nvPr>
            <p:ph type="title"/>
          </p:nvPr>
        </p:nvSpPr>
        <p:spPr>
          <a:xfrm>
            <a:off x="-1" y="0"/>
            <a:ext cx="6075947" cy="727850"/>
          </a:xfrm>
        </p:spPr>
        <p:txBody>
          <a:bodyPr/>
          <a:lstStyle/>
          <a:p>
            <a:pPr algn="l"/>
            <a:r>
              <a:rPr lang="en-US" dirty="0">
                <a:solidFill>
                  <a:schemeClr val="bg1"/>
                </a:solidFill>
                <a:latin typeface="Aptos" panose="020B0004020202020204" pitchFamily="34" charset="0"/>
              </a:rPr>
              <a:t>VERIFICATION PLAN</a:t>
            </a:r>
          </a:p>
        </p:txBody>
      </p:sp>
      <p:graphicFrame>
        <p:nvGraphicFramePr>
          <p:cNvPr id="3" name="Table 2">
            <a:extLst>
              <a:ext uri="{FF2B5EF4-FFF2-40B4-BE49-F238E27FC236}">
                <a16:creationId xmlns:a16="http://schemas.microsoft.com/office/drawing/2014/main" id="{4A0C1B81-E096-2D37-E35C-07F00FEE9517}"/>
              </a:ext>
            </a:extLst>
          </p:cNvPr>
          <p:cNvGraphicFramePr>
            <a:graphicFrameLocks noGrp="1"/>
          </p:cNvGraphicFramePr>
          <p:nvPr>
            <p:extLst>
              <p:ext uri="{D42A27DB-BD31-4B8C-83A1-F6EECF244321}">
                <p14:modId xmlns:p14="http://schemas.microsoft.com/office/powerpoint/2010/main" val="384761667"/>
              </p:ext>
            </p:extLst>
          </p:nvPr>
        </p:nvGraphicFramePr>
        <p:xfrm>
          <a:off x="1" y="727850"/>
          <a:ext cx="9143999" cy="5288589"/>
        </p:xfrm>
        <a:graphic>
          <a:graphicData uri="http://schemas.openxmlformats.org/drawingml/2006/table">
            <a:tbl>
              <a:tblPr firstRow="1" bandRow="1">
                <a:tableStyleId>{775DCB02-9BB8-47FD-8907-85C794F793BA}</a:tableStyleId>
              </a:tblPr>
              <a:tblGrid>
                <a:gridCol w="420623">
                  <a:extLst>
                    <a:ext uri="{9D8B030D-6E8A-4147-A177-3AD203B41FA5}">
                      <a16:colId xmlns:a16="http://schemas.microsoft.com/office/drawing/2014/main" val="643404447"/>
                    </a:ext>
                  </a:extLst>
                </a:gridCol>
                <a:gridCol w="1865376">
                  <a:extLst>
                    <a:ext uri="{9D8B030D-6E8A-4147-A177-3AD203B41FA5}">
                      <a16:colId xmlns:a16="http://schemas.microsoft.com/office/drawing/2014/main" val="3399509190"/>
                    </a:ext>
                  </a:extLst>
                </a:gridCol>
                <a:gridCol w="1143001">
                  <a:extLst>
                    <a:ext uri="{9D8B030D-6E8A-4147-A177-3AD203B41FA5}">
                      <a16:colId xmlns:a16="http://schemas.microsoft.com/office/drawing/2014/main" val="515929647"/>
                    </a:ext>
                  </a:extLst>
                </a:gridCol>
                <a:gridCol w="841248">
                  <a:extLst>
                    <a:ext uri="{9D8B030D-6E8A-4147-A177-3AD203B41FA5}">
                      <a16:colId xmlns:a16="http://schemas.microsoft.com/office/drawing/2014/main" val="811859286"/>
                    </a:ext>
                  </a:extLst>
                </a:gridCol>
                <a:gridCol w="1353312">
                  <a:extLst>
                    <a:ext uri="{9D8B030D-6E8A-4147-A177-3AD203B41FA5}">
                      <a16:colId xmlns:a16="http://schemas.microsoft.com/office/drawing/2014/main" val="78792708"/>
                    </a:ext>
                  </a:extLst>
                </a:gridCol>
                <a:gridCol w="978408">
                  <a:extLst>
                    <a:ext uri="{9D8B030D-6E8A-4147-A177-3AD203B41FA5}">
                      <a16:colId xmlns:a16="http://schemas.microsoft.com/office/drawing/2014/main" val="2060250671"/>
                    </a:ext>
                  </a:extLst>
                </a:gridCol>
                <a:gridCol w="512064">
                  <a:extLst>
                    <a:ext uri="{9D8B030D-6E8A-4147-A177-3AD203B41FA5}">
                      <a16:colId xmlns:a16="http://schemas.microsoft.com/office/drawing/2014/main" val="1359076891"/>
                    </a:ext>
                  </a:extLst>
                </a:gridCol>
                <a:gridCol w="2029967">
                  <a:extLst>
                    <a:ext uri="{9D8B030D-6E8A-4147-A177-3AD203B41FA5}">
                      <a16:colId xmlns:a16="http://schemas.microsoft.com/office/drawing/2014/main" val="1198763853"/>
                    </a:ext>
                  </a:extLst>
                </a:gridCol>
              </a:tblGrid>
              <a:tr h="544632">
                <a:tc>
                  <a:txBody>
                    <a:bodyPr/>
                    <a:lstStyle/>
                    <a:p>
                      <a:pPr algn="ctr"/>
                      <a:r>
                        <a:rPr lang="en-US" sz="1300"/>
                        <a:t>ID #</a:t>
                      </a:r>
                    </a:p>
                  </a:txBody>
                  <a:tcPr/>
                </a:tc>
                <a:tc>
                  <a:txBody>
                    <a:bodyPr/>
                    <a:lstStyle/>
                    <a:p>
                      <a:pPr algn="ctr"/>
                      <a:r>
                        <a:rPr lang="en-US" sz="1300" dirty="0"/>
                        <a:t>Project Requirement</a:t>
                      </a:r>
                    </a:p>
                  </a:txBody>
                  <a:tcPr/>
                </a:tc>
                <a:tc>
                  <a:txBody>
                    <a:bodyPr/>
                    <a:lstStyle/>
                    <a:p>
                      <a:pPr algn="ctr"/>
                      <a:r>
                        <a:rPr lang="en-US" sz="1300"/>
                        <a:t>Standard</a:t>
                      </a:r>
                    </a:p>
                  </a:txBody>
                  <a:tcPr/>
                </a:tc>
                <a:tc>
                  <a:txBody>
                    <a:bodyPr/>
                    <a:lstStyle/>
                    <a:p>
                      <a:pPr algn="ctr"/>
                      <a:r>
                        <a:rPr lang="en-US" sz="1300"/>
                        <a:t>Analysis</a:t>
                      </a:r>
                    </a:p>
                  </a:txBody>
                  <a:tcPr/>
                </a:tc>
                <a:tc>
                  <a:txBody>
                    <a:bodyPr/>
                    <a:lstStyle/>
                    <a:p>
                      <a:pPr algn="ctr"/>
                      <a:r>
                        <a:rPr lang="en-US" sz="1300"/>
                        <a:t>Demonstration</a:t>
                      </a:r>
                    </a:p>
                  </a:txBody>
                  <a:tcPr/>
                </a:tc>
                <a:tc>
                  <a:txBody>
                    <a:bodyPr/>
                    <a:lstStyle/>
                    <a:p>
                      <a:pPr algn="ctr"/>
                      <a:r>
                        <a:rPr lang="en-US" sz="1300"/>
                        <a:t>Inspection</a:t>
                      </a:r>
                    </a:p>
                  </a:txBody>
                  <a:tcPr/>
                </a:tc>
                <a:tc>
                  <a:txBody>
                    <a:bodyPr/>
                    <a:lstStyle/>
                    <a:p>
                      <a:pPr algn="ctr"/>
                      <a:r>
                        <a:rPr lang="en-US" sz="1300"/>
                        <a:t>Test</a:t>
                      </a:r>
                    </a:p>
                  </a:txBody>
                  <a:tcPr/>
                </a:tc>
                <a:tc>
                  <a:txBody>
                    <a:bodyPr/>
                    <a:lstStyle/>
                    <a:p>
                      <a:pPr algn="ctr"/>
                      <a:r>
                        <a:rPr lang="en-US" sz="1300"/>
                        <a:t>Description</a:t>
                      </a:r>
                    </a:p>
                  </a:txBody>
                  <a:tcPr/>
                </a:tc>
                <a:extLst>
                  <a:ext uri="{0D108BD9-81ED-4DB2-BD59-A6C34878D82A}">
                    <a16:rowId xmlns:a16="http://schemas.microsoft.com/office/drawing/2014/main" val="3607905072"/>
                  </a:ext>
                </a:extLst>
              </a:tr>
              <a:tr h="555124">
                <a:tc>
                  <a:txBody>
                    <a:bodyPr/>
                    <a:lstStyle/>
                    <a:p>
                      <a:pPr algn="ctr"/>
                      <a:r>
                        <a:rPr lang="en-US" sz="1300"/>
                        <a:t>1.0</a:t>
                      </a:r>
                    </a:p>
                  </a:txBody>
                  <a:tcPr/>
                </a:tc>
                <a:tc>
                  <a:txBody>
                    <a:bodyPr/>
                    <a:lstStyle/>
                    <a:p>
                      <a:pPr algn="ctr"/>
                      <a:r>
                        <a:rPr lang="en-US" sz="1300"/>
                        <a:t>Cost Efficiency (&lt;$19,000)</a:t>
                      </a:r>
                    </a:p>
                  </a:txBody>
                  <a:tcPr/>
                </a:tc>
                <a:tc>
                  <a:txBody>
                    <a:bodyPr/>
                    <a:lstStyle/>
                    <a:p>
                      <a:pPr algn="ctr"/>
                      <a:r>
                        <a:rPr lang="en-US" sz="1100" dirty="0"/>
                        <a:t>Technical Overview of KS </a:t>
                      </a:r>
                      <a:r>
                        <a:rPr lang="en-US" sz="1100" dirty="0" err="1"/>
                        <a:t>Mesonet</a:t>
                      </a:r>
                      <a:r>
                        <a:rPr lang="en-US" sz="1100" dirty="0"/>
                        <a:t> [1]</a:t>
                      </a:r>
                    </a:p>
                  </a:txBody>
                  <a:tcPr/>
                </a:tc>
                <a:tc>
                  <a:txBody>
                    <a:bodyPr/>
                    <a:lstStyle/>
                    <a:p>
                      <a:pPr algn="ctr"/>
                      <a:r>
                        <a:rPr lang="en-US" sz="1300" b="1"/>
                        <a:t>X</a:t>
                      </a:r>
                    </a:p>
                  </a:txBody>
                  <a:tcPr/>
                </a:tc>
                <a:tc>
                  <a:txBody>
                    <a:bodyPr/>
                    <a:lstStyle/>
                    <a:p>
                      <a:pPr algn="ctr"/>
                      <a:endParaRPr lang="en-US" sz="1300" b="1"/>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a:t>Mathematically calculate the cost of the station</a:t>
                      </a:r>
                    </a:p>
                  </a:txBody>
                  <a:tcPr/>
                </a:tc>
                <a:extLst>
                  <a:ext uri="{0D108BD9-81ED-4DB2-BD59-A6C34878D82A}">
                    <a16:rowId xmlns:a16="http://schemas.microsoft.com/office/drawing/2014/main" val="2025608280"/>
                  </a:ext>
                </a:extLst>
              </a:tr>
              <a:tr h="886418">
                <a:tc>
                  <a:txBody>
                    <a:bodyPr/>
                    <a:lstStyle/>
                    <a:p>
                      <a:pPr algn="ctr"/>
                      <a:r>
                        <a:rPr lang="en-US" sz="1300"/>
                        <a:t>2.0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Wireless Transmission of Data Distance being &gt;= 410 Miles</a:t>
                      </a:r>
                    </a:p>
                  </a:txBody>
                  <a:tcPr/>
                </a:tc>
                <a:tc>
                  <a:txBody>
                    <a:bodyPr/>
                    <a:lstStyle/>
                    <a:p>
                      <a:pPr algn="ctr"/>
                      <a:r>
                        <a:rPr lang="en-US" sz="1100" b="0" i="0" u="none" strike="noStrike" cap="none" dirty="0">
                          <a:solidFill>
                            <a:schemeClr val="dk1"/>
                          </a:solidFill>
                          <a:effectLst/>
                          <a:latin typeface="+mn-lt"/>
                          <a:ea typeface="+mn-ea"/>
                          <a:cs typeface="+mn-cs"/>
                          <a:sym typeface="Arial"/>
                        </a:rPr>
                        <a:t>FCC Title 47 CFR Part 15 [3] &amp;</a:t>
                      </a:r>
                    </a:p>
                    <a:p>
                      <a:pPr algn="ctr"/>
                      <a:r>
                        <a:rPr lang="en-US" sz="1100" b="0" i="0" u="none" strike="noStrike" cap="none" dirty="0">
                          <a:solidFill>
                            <a:schemeClr val="dk1"/>
                          </a:solidFill>
                          <a:effectLst/>
                          <a:latin typeface="+mn-lt"/>
                          <a:ea typeface="+mn-ea"/>
                          <a:cs typeface="+mn-cs"/>
                          <a:sym typeface="Arial"/>
                        </a:rPr>
                        <a:t>3GPP System Architecture</a:t>
                      </a:r>
                      <a:endParaRPr lang="en-US" sz="1100" b="0" dirty="0"/>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a:t>X</a:t>
                      </a:r>
                    </a:p>
                  </a:txBody>
                  <a:tcPr/>
                </a:tc>
                <a:tc>
                  <a:txBody>
                    <a:bodyPr/>
                    <a:lstStyle/>
                    <a:p>
                      <a:pPr algn="ctr"/>
                      <a:endParaRPr lang="en-US" sz="1300" b="1"/>
                    </a:p>
                  </a:txBody>
                  <a:tcPr/>
                </a:tc>
                <a:tc>
                  <a:txBody>
                    <a:bodyPr/>
                    <a:lstStyle/>
                    <a:p>
                      <a:pPr algn="ctr"/>
                      <a:r>
                        <a:rPr lang="en-US" sz="1300"/>
                        <a:t>This is assumed to be true when using a cellular modem</a:t>
                      </a:r>
                    </a:p>
                  </a:txBody>
                  <a:tcPr/>
                </a:tc>
                <a:extLst>
                  <a:ext uri="{0D108BD9-81ED-4DB2-BD59-A6C34878D82A}">
                    <a16:rowId xmlns:a16="http://schemas.microsoft.com/office/drawing/2014/main" val="1477667706"/>
                  </a:ext>
                </a:extLst>
              </a:tr>
              <a:tr h="886418">
                <a:tc>
                  <a:txBody>
                    <a:bodyPr/>
                    <a:lstStyle/>
                    <a:p>
                      <a:pPr algn="ctr"/>
                      <a:r>
                        <a:rPr lang="en-US" sz="1300"/>
                        <a:t>3.0</a:t>
                      </a:r>
                    </a:p>
                  </a:txBody>
                  <a:tcPr/>
                </a:tc>
                <a:tc>
                  <a:txBody>
                    <a:bodyPr/>
                    <a:lstStyle/>
                    <a:p>
                      <a:pPr algn="ctr"/>
                      <a:r>
                        <a:rPr lang="en-US" sz="1300"/>
                        <a:t>Easily replaceable sensors </a:t>
                      </a:r>
                    </a:p>
                    <a:p>
                      <a:pPr algn="ctr"/>
                      <a:r>
                        <a:rPr lang="en-US" sz="1300"/>
                        <a:t>(Convenient maintenance)</a:t>
                      </a:r>
                    </a:p>
                  </a:txBody>
                  <a:tcPr/>
                </a:tc>
                <a:tc>
                  <a:txBody>
                    <a:bodyPr/>
                    <a:lstStyle/>
                    <a:p>
                      <a:pPr algn="ctr"/>
                      <a:r>
                        <a:rPr lang="en-US" sz="1100" b="0" i="0" u="none" strike="noStrike" cap="none" dirty="0">
                          <a:solidFill>
                            <a:schemeClr val="dk1"/>
                          </a:solidFill>
                          <a:effectLst/>
                          <a:latin typeface="+mn-lt"/>
                          <a:ea typeface="+mn-ea"/>
                          <a:cs typeface="+mn-cs"/>
                          <a:sym typeface="Arial"/>
                        </a:rPr>
                        <a:t>Adafruit Stemma QT Connectors [4] &amp; NXP UM10204: [5]</a:t>
                      </a:r>
                      <a:endParaRPr lang="en-US" sz="1100" b="0" dirty="0"/>
                    </a:p>
                  </a:txBody>
                  <a:tcPr/>
                </a:tc>
                <a:tc>
                  <a:txBody>
                    <a:bodyPr/>
                    <a:lstStyle/>
                    <a:p>
                      <a:pPr algn="ctr"/>
                      <a:endParaRPr lang="en-US" sz="1300" b="1"/>
                    </a:p>
                  </a:txBody>
                  <a:tcPr/>
                </a:tc>
                <a:tc>
                  <a:txBody>
                    <a:bodyPr/>
                    <a:lstStyle/>
                    <a:p>
                      <a:pPr algn="ctr"/>
                      <a:r>
                        <a:rPr lang="en-US" sz="1300" b="1"/>
                        <a:t>X</a:t>
                      </a:r>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dirty="0"/>
                        <a:t>Sensors will be connected and disconnected to be easily replaced using plugs</a:t>
                      </a:r>
                    </a:p>
                  </a:txBody>
                  <a:tcPr/>
                </a:tc>
                <a:extLst>
                  <a:ext uri="{0D108BD9-81ED-4DB2-BD59-A6C34878D82A}">
                    <a16:rowId xmlns:a16="http://schemas.microsoft.com/office/drawing/2014/main" val="2531228305"/>
                  </a:ext>
                </a:extLst>
              </a:tr>
              <a:tr h="728457">
                <a:tc>
                  <a:txBody>
                    <a:bodyPr/>
                    <a:lstStyle/>
                    <a:p>
                      <a:pPr algn="ctr"/>
                      <a:r>
                        <a:rPr lang="en-US" sz="1300"/>
                        <a:t>4.0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Off Grid Power Capabilities in a remote area</a:t>
                      </a:r>
                    </a:p>
                  </a:txBody>
                  <a:tcPr/>
                </a:tc>
                <a:tc>
                  <a:txBody>
                    <a:bodyPr/>
                    <a:lstStyle/>
                    <a:p>
                      <a:pPr algn="ctr"/>
                      <a:r>
                        <a:rPr lang="en-US" sz="1100" b="0" dirty="0"/>
                        <a:t>IEEE Std 1547.9-2022</a:t>
                      </a:r>
                    </a:p>
                    <a:p>
                      <a:pPr algn="ctr"/>
                      <a:r>
                        <a:rPr lang="en-US" sz="1100" b="0" dirty="0"/>
                        <a:t>&amp;</a:t>
                      </a:r>
                    </a:p>
                    <a:p>
                      <a:pPr algn="ctr"/>
                      <a:r>
                        <a:rPr lang="en-US" sz="1100" b="0" dirty="0"/>
                        <a:t>IEEE Std 2030.2.1-2019 [6]</a:t>
                      </a:r>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tc>
                  <a:txBody>
                    <a:bodyPr/>
                    <a:lstStyle/>
                    <a:p>
                      <a:pPr algn="ctr"/>
                      <a:r>
                        <a:rPr lang="en-US" sz="1300" b="1" dirty="0"/>
                        <a:t>X</a:t>
                      </a:r>
                    </a:p>
                  </a:txBody>
                  <a:tcPr/>
                </a:tc>
                <a:tc>
                  <a:txBody>
                    <a:bodyPr/>
                    <a:lstStyle/>
                    <a:p>
                      <a:pPr algn="ctr"/>
                      <a:r>
                        <a:rPr lang="en-US" sz="1300" dirty="0"/>
                        <a:t>Using a solar panel and battery setup to test if system works in remote location</a:t>
                      </a:r>
                    </a:p>
                  </a:txBody>
                  <a:tcPr/>
                </a:tc>
                <a:extLst>
                  <a:ext uri="{0D108BD9-81ED-4DB2-BD59-A6C34878D82A}">
                    <a16:rowId xmlns:a16="http://schemas.microsoft.com/office/drawing/2014/main" val="302682800"/>
                  </a:ext>
                </a:extLst>
              </a:tr>
              <a:tr h="596176">
                <a:tc>
                  <a:txBody>
                    <a:bodyPr/>
                    <a:lstStyle/>
                    <a:p>
                      <a:pPr algn="ctr"/>
                      <a:r>
                        <a:rPr lang="en-US" sz="1300"/>
                        <a:t>5.0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Size maximum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(1.5ft x 1.5ft x 1.5ft)</a:t>
                      </a:r>
                    </a:p>
                  </a:txBody>
                  <a:tcPr/>
                </a:tc>
                <a:tc>
                  <a:txBody>
                    <a:bodyPr/>
                    <a:lstStyle/>
                    <a:p>
                      <a:pPr algn="ctr"/>
                      <a:endParaRPr lang="en-US" sz="1300"/>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a:t>X</a:t>
                      </a:r>
                    </a:p>
                  </a:txBody>
                  <a:tcPr/>
                </a:tc>
                <a:tc>
                  <a:txBody>
                    <a:bodyPr/>
                    <a:lstStyle/>
                    <a:p>
                      <a:pPr algn="ctr"/>
                      <a:endParaRPr lang="en-US" sz="1300" b="1"/>
                    </a:p>
                  </a:txBody>
                  <a:tcPr/>
                </a:tc>
                <a:tc>
                  <a:txBody>
                    <a:bodyPr/>
                    <a:lstStyle/>
                    <a:p>
                      <a:pPr algn="ctr"/>
                      <a:r>
                        <a:rPr lang="en-US" sz="1300" dirty="0"/>
                        <a:t>Size maximum given by our client</a:t>
                      </a:r>
                    </a:p>
                  </a:txBody>
                  <a:tcPr/>
                </a:tc>
                <a:extLst>
                  <a:ext uri="{0D108BD9-81ED-4DB2-BD59-A6C34878D82A}">
                    <a16:rowId xmlns:a16="http://schemas.microsoft.com/office/drawing/2014/main" val="932563122"/>
                  </a:ext>
                </a:extLst>
              </a:tr>
              <a:tr h="640083">
                <a:tc>
                  <a:txBody>
                    <a:bodyPr/>
                    <a:lstStyle/>
                    <a:p>
                      <a:pPr algn="ctr"/>
                      <a:r>
                        <a:rPr lang="en-US" sz="1300"/>
                        <a:t>5.1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Size minimization</a:t>
                      </a:r>
                    </a:p>
                  </a:txBody>
                  <a:tcPr/>
                </a:tc>
                <a:tc>
                  <a:txBody>
                    <a:bodyPr/>
                    <a:lstStyle/>
                    <a:p>
                      <a:pPr algn="ctr"/>
                      <a:endParaRPr lang="en-US" sz="1300"/>
                    </a:p>
                  </a:txBody>
                  <a:tcPr/>
                </a:tc>
                <a:tc>
                  <a:txBody>
                    <a:bodyPr/>
                    <a:lstStyle/>
                    <a:p>
                      <a:pPr algn="ctr"/>
                      <a:endParaRPr lang="en-US" sz="1300" b="1" dirty="0"/>
                    </a:p>
                  </a:txBody>
                  <a:tcPr/>
                </a:tc>
                <a:tc>
                  <a:txBody>
                    <a:bodyPr/>
                    <a:lstStyle/>
                    <a:p>
                      <a:pPr algn="ctr"/>
                      <a:r>
                        <a:rPr lang="en-US" sz="1300" b="1"/>
                        <a:t>X</a:t>
                      </a:r>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dirty="0"/>
                        <a:t>Working on minimizing the design as much as possible</a:t>
                      </a:r>
                    </a:p>
                  </a:txBody>
                  <a:tcPr/>
                </a:tc>
                <a:extLst>
                  <a:ext uri="{0D108BD9-81ED-4DB2-BD59-A6C34878D82A}">
                    <a16:rowId xmlns:a16="http://schemas.microsoft.com/office/drawing/2014/main" val="1293118377"/>
                  </a:ext>
                </a:extLst>
              </a:tr>
            </a:tbl>
          </a:graphicData>
        </a:graphic>
      </p:graphicFrame>
    </p:spTree>
    <p:extLst>
      <p:ext uri="{BB962C8B-B14F-4D97-AF65-F5344CB8AC3E}">
        <p14:creationId xmlns:p14="http://schemas.microsoft.com/office/powerpoint/2010/main" val="1132523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93D7D-530C-C441-9681-09C155BE198E}"/>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AD48267-B77A-5CE1-EFBC-D4442D916FD5}"/>
              </a:ext>
            </a:extLst>
          </p:cNvPr>
          <p:cNvGraphicFramePr>
            <a:graphicFrameLocks noGrp="1"/>
          </p:cNvGraphicFramePr>
          <p:nvPr>
            <p:extLst>
              <p:ext uri="{D42A27DB-BD31-4B8C-83A1-F6EECF244321}">
                <p14:modId xmlns:p14="http://schemas.microsoft.com/office/powerpoint/2010/main" val="1045782254"/>
              </p:ext>
            </p:extLst>
          </p:nvPr>
        </p:nvGraphicFramePr>
        <p:xfrm>
          <a:off x="0" y="715616"/>
          <a:ext cx="9143999" cy="5367134"/>
        </p:xfrm>
        <a:graphic>
          <a:graphicData uri="http://schemas.openxmlformats.org/drawingml/2006/table">
            <a:tbl>
              <a:tblPr firstRow="1" bandRow="1">
                <a:tableStyleId>{775DCB02-9BB8-47FD-8907-85C794F793BA}</a:tableStyleId>
              </a:tblPr>
              <a:tblGrid>
                <a:gridCol w="448056">
                  <a:extLst>
                    <a:ext uri="{9D8B030D-6E8A-4147-A177-3AD203B41FA5}">
                      <a16:colId xmlns:a16="http://schemas.microsoft.com/office/drawing/2014/main" val="643404447"/>
                    </a:ext>
                  </a:extLst>
                </a:gridCol>
                <a:gridCol w="1709928">
                  <a:extLst>
                    <a:ext uri="{9D8B030D-6E8A-4147-A177-3AD203B41FA5}">
                      <a16:colId xmlns:a16="http://schemas.microsoft.com/office/drawing/2014/main" val="3399509190"/>
                    </a:ext>
                  </a:extLst>
                </a:gridCol>
                <a:gridCol w="1069847">
                  <a:extLst>
                    <a:ext uri="{9D8B030D-6E8A-4147-A177-3AD203B41FA5}">
                      <a16:colId xmlns:a16="http://schemas.microsoft.com/office/drawing/2014/main" val="515929647"/>
                    </a:ext>
                  </a:extLst>
                </a:gridCol>
                <a:gridCol w="941832">
                  <a:extLst>
                    <a:ext uri="{9D8B030D-6E8A-4147-A177-3AD203B41FA5}">
                      <a16:colId xmlns:a16="http://schemas.microsoft.com/office/drawing/2014/main" val="811859286"/>
                    </a:ext>
                  </a:extLst>
                </a:gridCol>
                <a:gridCol w="1307592">
                  <a:extLst>
                    <a:ext uri="{9D8B030D-6E8A-4147-A177-3AD203B41FA5}">
                      <a16:colId xmlns:a16="http://schemas.microsoft.com/office/drawing/2014/main" val="78792708"/>
                    </a:ext>
                  </a:extLst>
                </a:gridCol>
                <a:gridCol w="960120">
                  <a:extLst>
                    <a:ext uri="{9D8B030D-6E8A-4147-A177-3AD203B41FA5}">
                      <a16:colId xmlns:a16="http://schemas.microsoft.com/office/drawing/2014/main" val="2060250671"/>
                    </a:ext>
                  </a:extLst>
                </a:gridCol>
                <a:gridCol w="612647">
                  <a:extLst>
                    <a:ext uri="{9D8B030D-6E8A-4147-A177-3AD203B41FA5}">
                      <a16:colId xmlns:a16="http://schemas.microsoft.com/office/drawing/2014/main" val="1359076891"/>
                    </a:ext>
                  </a:extLst>
                </a:gridCol>
                <a:gridCol w="2093977">
                  <a:extLst>
                    <a:ext uri="{9D8B030D-6E8A-4147-A177-3AD203B41FA5}">
                      <a16:colId xmlns:a16="http://schemas.microsoft.com/office/drawing/2014/main" val="1198763853"/>
                    </a:ext>
                  </a:extLst>
                </a:gridCol>
              </a:tblGrid>
              <a:tr h="512705">
                <a:tc>
                  <a:txBody>
                    <a:bodyPr/>
                    <a:lstStyle/>
                    <a:p>
                      <a:pPr algn="ctr"/>
                      <a:r>
                        <a:rPr lang="en-US" sz="1300"/>
                        <a:t>ID #</a:t>
                      </a:r>
                    </a:p>
                  </a:txBody>
                  <a:tcPr/>
                </a:tc>
                <a:tc>
                  <a:txBody>
                    <a:bodyPr/>
                    <a:lstStyle/>
                    <a:p>
                      <a:pPr algn="ctr"/>
                      <a:r>
                        <a:rPr lang="en-US" sz="1300"/>
                        <a:t>Project Requirement</a:t>
                      </a:r>
                    </a:p>
                  </a:txBody>
                  <a:tcPr/>
                </a:tc>
                <a:tc>
                  <a:txBody>
                    <a:bodyPr/>
                    <a:lstStyle/>
                    <a:p>
                      <a:pPr algn="ctr"/>
                      <a:r>
                        <a:rPr lang="en-US" sz="1300"/>
                        <a:t>Standard</a:t>
                      </a:r>
                    </a:p>
                  </a:txBody>
                  <a:tcPr/>
                </a:tc>
                <a:tc>
                  <a:txBody>
                    <a:bodyPr/>
                    <a:lstStyle/>
                    <a:p>
                      <a:pPr algn="ctr"/>
                      <a:r>
                        <a:rPr lang="en-US" sz="1300" dirty="0"/>
                        <a:t>Analysis</a:t>
                      </a:r>
                    </a:p>
                  </a:txBody>
                  <a:tcPr/>
                </a:tc>
                <a:tc>
                  <a:txBody>
                    <a:bodyPr/>
                    <a:lstStyle/>
                    <a:p>
                      <a:pPr algn="ctr"/>
                      <a:r>
                        <a:rPr lang="en-US" sz="1300"/>
                        <a:t>Demonstration</a:t>
                      </a:r>
                    </a:p>
                  </a:txBody>
                  <a:tcPr/>
                </a:tc>
                <a:tc>
                  <a:txBody>
                    <a:bodyPr/>
                    <a:lstStyle/>
                    <a:p>
                      <a:pPr algn="ctr"/>
                      <a:r>
                        <a:rPr lang="en-US" sz="1300"/>
                        <a:t>Inspection</a:t>
                      </a:r>
                    </a:p>
                  </a:txBody>
                  <a:tcPr/>
                </a:tc>
                <a:tc>
                  <a:txBody>
                    <a:bodyPr/>
                    <a:lstStyle/>
                    <a:p>
                      <a:pPr algn="ctr"/>
                      <a:r>
                        <a:rPr lang="en-US" sz="1300"/>
                        <a:t>Test</a:t>
                      </a:r>
                    </a:p>
                  </a:txBody>
                  <a:tcPr/>
                </a:tc>
                <a:tc>
                  <a:txBody>
                    <a:bodyPr/>
                    <a:lstStyle/>
                    <a:p>
                      <a:pPr algn="ctr"/>
                      <a:r>
                        <a:rPr lang="en-US" sz="1300"/>
                        <a:t>Description</a:t>
                      </a:r>
                    </a:p>
                  </a:txBody>
                  <a:tcPr/>
                </a:tc>
                <a:extLst>
                  <a:ext uri="{0D108BD9-81ED-4DB2-BD59-A6C34878D82A}">
                    <a16:rowId xmlns:a16="http://schemas.microsoft.com/office/drawing/2014/main" val="3607905072"/>
                  </a:ext>
                </a:extLst>
              </a:tr>
              <a:tr h="723819">
                <a:tc>
                  <a:txBody>
                    <a:bodyPr/>
                    <a:lstStyle/>
                    <a:p>
                      <a:pPr algn="ctr"/>
                      <a:r>
                        <a:rPr lang="en-US" sz="1300"/>
                        <a:t>6.0</a:t>
                      </a:r>
                    </a:p>
                  </a:txBody>
                  <a:tcPr/>
                </a:tc>
                <a:tc>
                  <a:txBody>
                    <a:bodyPr/>
                    <a:lstStyle/>
                    <a:p>
                      <a:pPr algn="ctr"/>
                      <a:r>
                        <a:rPr lang="en-US" sz="1300"/>
                        <a:t>Sensor Accuracy</a:t>
                      </a:r>
                    </a:p>
                  </a:txBody>
                  <a:tcPr/>
                </a:tc>
                <a:tc rowSpan="8">
                  <a:txBody>
                    <a:bodyPr/>
                    <a:lstStyle/>
                    <a:p>
                      <a:pPr algn="ctr"/>
                      <a:r>
                        <a:rPr lang="en-US" sz="1300"/>
                        <a:t>Kansas Mesonet Network Architecture[7]</a:t>
                      </a:r>
                    </a:p>
                  </a:txBody>
                  <a:tcPr anchor="ctr"/>
                </a:tc>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dirty="0"/>
                        <a:t>X</a:t>
                      </a:r>
                    </a:p>
                  </a:txBody>
                  <a:tcPr/>
                </a:tc>
                <a:tc>
                  <a:txBody>
                    <a:bodyPr/>
                    <a:lstStyle/>
                    <a:p>
                      <a:pPr algn="ctr"/>
                      <a:r>
                        <a:rPr lang="en-US" sz="1300"/>
                        <a:t>Comparing collected data to what the Mesonet already collects</a:t>
                      </a:r>
                    </a:p>
                  </a:txBody>
                  <a:tcPr/>
                </a:tc>
                <a:extLst>
                  <a:ext uri="{0D108BD9-81ED-4DB2-BD59-A6C34878D82A}">
                    <a16:rowId xmlns:a16="http://schemas.microsoft.com/office/drawing/2014/main" val="2025608280"/>
                  </a:ext>
                </a:extLst>
              </a:tr>
              <a:tr h="512705">
                <a:tc>
                  <a:txBody>
                    <a:bodyPr/>
                    <a:lstStyle/>
                    <a:p>
                      <a:pPr algn="ctr"/>
                      <a:r>
                        <a:rPr lang="en-US" sz="1300"/>
                        <a:t>6.1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Temperature</a:t>
                      </a:r>
                    </a:p>
                  </a:txBody>
                  <a:tcPr/>
                </a:tc>
                <a:tc vMerge="1">
                  <a:txBody>
                    <a:bodyPr/>
                    <a:lstStyle/>
                    <a:p>
                      <a:endParaRPr/>
                    </a:p>
                  </a:txBody>
                  <a:tcPr/>
                </a:tc>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a:t>X</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Sensor Compares to ~0.3°C  - ~0.4°C</a:t>
                      </a:r>
                    </a:p>
                  </a:txBody>
                  <a:tcPr/>
                </a:tc>
                <a:extLst>
                  <a:ext uri="{0D108BD9-81ED-4DB2-BD59-A6C34878D82A}">
                    <a16:rowId xmlns:a16="http://schemas.microsoft.com/office/drawing/2014/main" val="1477667706"/>
                  </a:ext>
                </a:extLst>
              </a:tr>
              <a:tr h="512705">
                <a:tc>
                  <a:txBody>
                    <a:bodyPr/>
                    <a:lstStyle/>
                    <a:p>
                      <a:pPr algn="ctr"/>
                      <a:r>
                        <a:rPr lang="en-US" sz="1300"/>
                        <a:t>6.2</a:t>
                      </a:r>
                    </a:p>
                  </a:txBody>
                  <a:tcPr/>
                </a:tc>
                <a:tc>
                  <a:txBody>
                    <a:bodyPr/>
                    <a:lstStyle/>
                    <a:p>
                      <a:pPr algn="ctr"/>
                      <a:r>
                        <a:rPr lang="en-US" sz="1300"/>
                        <a:t>Humidity</a:t>
                      </a:r>
                    </a:p>
                  </a:txBody>
                  <a:tcPr/>
                </a:tc>
                <a:tc vMerge="1">
                  <a:txBody>
                    <a:bodyPr/>
                    <a:lstStyle/>
                    <a:p>
                      <a:pPr algn="ctr"/>
                      <a:endParaRPr lang="en-US"/>
                    </a:p>
                  </a:txBody>
                  <a:tcPr/>
                </a:tc>
                <a:tc>
                  <a:txBody>
                    <a:bodyPr/>
                    <a:lstStyle/>
                    <a:p>
                      <a:pPr algn="ctr"/>
                      <a:endParaRPr lang="en-US" sz="1300" b="1"/>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a:t>X</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Sensor Compares to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~2%  - ~3%</a:t>
                      </a:r>
                    </a:p>
                  </a:txBody>
                  <a:tcPr/>
                </a:tc>
                <a:extLst>
                  <a:ext uri="{0D108BD9-81ED-4DB2-BD59-A6C34878D82A}">
                    <a16:rowId xmlns:a16="http://schemas.microsoft.com/office/drawing/2014/main" val="2531228305"/>
                  </a:ext>
                </a:extLst>
              </a:tr>
              <a:tr h="723819">
                <a:tc>
                  <a:txBody>
                    <a:bodyPr/>
                    <a:lstStyle/>
                    <a:p>
                      <a:pPr algn="ctr"/>
                      <a:r>
                        <a:rPr lang="en-US" sz="1300"/>
                        <a:t>6.3</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Solar Radiation</a:t>
                      </a:r>
                    </a:p>
                  </a:txBody>
                  <a:tcPr/>
                </a:tc>
                <a:tc vMerge="1">
                  <a:txBody>
                    <a:bodyPr/>
                    <a:lstStyle/>
                    <a:p>
                      <a:pPr algn="ctr"/>
                      <a:endParaRPr lang="en-US"/>
                    </a:p>
                  </a:txBody>
                  <a:tcPr/>
                </a:tc>
                <a:tc>
                  <a:txBody>
                    <a:bodyPr/>
                    <a:lstStyle/>
                    <a:p>
                      <a:pPr algn="ctr"/>
                      <a:endParaRPr lang="en-US" sz="1300" b="1"/>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a:t>X</a:t>
                      </a:r>
                    </a:p>
                  </a:txBody>
                  <a:tcPr/>
                </a:tc>
                <a:tc>
                  <a:txBody>
                    <a:bodyPr/>
                    <a:lstStyle/>
                    <a:p>
                      <a:pPr algn="ctr"/>
                      <a:r>
                        <a:rPr lang="en-US" sz="1300"/>
                        <a:t>Sensor Compares to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~5%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(Resolution 0.2 W/m^2)</a:t>
                      </a:r>
                    </a:p>
                  </a:txBody>
                  <a:tcPr/>
                </a:tc>
                <a:extLst>
                  <a:ext uri="{0D108BD9-81ED-4DB2-BD59-A6C34878D82A}">
                    <a16:rowId xmlns:a16="http://schemas.microsoft.com/office/drawing/2014/main" val="302682800"/>
                  </a:ext>
                </a:extLst>
              </a:tr>
              <a:tr h="723819">
                <a:tc>
                  <a:txBody>
                    <a:bodyPr/>
                    <a:lstStyle/>
                    <a:p>
                      <a:pPr algn="ctr"/>
                      <a:r>
                        <a:rPr lang="en-US" sz="1300"/>
                        <a:t>6.4</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Wind Speed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Wind Direction</a:t>
                      </a:r>
                    </a:p>
                  </a:txBody>
                  <a:tcPr/>
                </a:tc>
                <a:tc vMerge="1">
                  <a:txBody>
                    <a:bodyPr/>
                    <a:lstStyle/>
                    <a:p>
                      <a:pPr algn="ctr"/>
                      <a:endParaRPr lang="en-US"/>
                    </a:p>
                  </a:txBody>
                  <a:tcPr/>
                </a:tc>
                <a:tc>
                  <a:txBody>
                    <a:bodyPr/>
                    <a:lstStyle/>
                    <a:p>
                      <a:pPr algn="ctr"/>
                      <a:endParaRPr lang="en-US" sz="1300" b="1"/>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a:t>X</a:t>
                      </a:r>
                    </a:p>
                  </a:txBody>
                  <a:tcPr/>
                </a:tc>
                <a:tc>
                  <a:txBody>
                    <a:bodyPr/>
                    <a:lstStyle/>
                    <a:p>
                      <a:pPr algn="ctr"/>
                      <a:r>
                        <a:rPr lang="en-US" sz="1300"/>
                        <a:t>Sensor Compares to</a:t>
                      </a:r>
                    </a:p>
                    <a:p>
                      <a:pPr algn="ctr"/>
                      <a:r>
                        <a:rPr lang="en-US" sz="1300"/>
                        <a:t>~0.3 m/s</a:t>
                      </a:r>
                    </a:p>
                    <a:p>
                      <a:pPr algn="ctr"/>
                      <a:r>
                        <a:rPr lang="en-US" sz="1300"/>
                        <a:t>~3°</a:t>
                      </a:r>
                    </a:p>
                  </a:txBody>
                  <a:tcPr/>
                </a:tc>
                <a:extLst>
                  <a:ext uri="{0D108BD9-81ED-4DB2-BD59-A6C34878D82A}">
                    <a16:rowId xmlns:a16="http://schemas.microsoft.com/office/drawing/2014/main" val="932563122"/>
                  </a:ext>
                </a:extLst>
              </a:tr>
              <a:tr h="723819">
                <a:tc>
                  <a:txBody>
                    <a:bodyPr/>
                    <a:lstStyle/>
                    <a:p>
                      <a:pPr algn="ctr"/>
                      <a:r>
                        <a:rPr lang="en-US" sz="1300"/>
                        <a:t>6.5</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Precipitation</a:t>
                      </a:r>
                    </a:p>
                  </a:txBody>
                  <a:tcPr/>
                </a:tc>
                <a:tc vMerge="1">
                  <a:txBody>
                    <a:bodyPr/>
                    <a:lstStyle/>
                    <a:p>
                      <a:pPr algn="ctr"/>
                      <a:endParaRPr lang="en-US"/>
                    </a:p>
                  </a:txBody>
                  <a:tcPr/>
                </a:tc>
                <a:tc>
                  <a:txBody>
                    <a:bodyPr/>
                    <a:lstStyle/>
                    <a:p>
                      <a:pPr algn="ctr"/>
                      <a:endParaRPr lang="en-US" sz="1300" b="1"/>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a:t>X</a:t>
                      </a:r>
                    </a:p>
                  </a:txBody>
                  <a:tcPr/>
                </a:tc>
                <a:tc>
                  <a:txBody>
                    <a:bodyPr/>
                    <a:lstStyle/>
                    <a:p>
                      <a:pPr algn="ctr"/>
                      <a:r>
                        <a:rPr lang="en-US" sz="1300"/>
                        <a:t>Sensor Compares to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~1%  - ~5%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(Resolution 0.254mm)</a:t>
                      </a:r>
                    </a:p>
                  </a:txBody>
                  <a:tcPr/>
                </a:tc>
                <a:extLst>
                  <a:ext uri="{0D108BD9-81ED-4DB2-BD59-A6C34878D82A}">
                    <a16:rowId xmlns:a16="http://schemas.microsoft.com/office/drawing/2014/main" val="1293118377"/>
                  </a:ext>
                </a:extLst>
              </a:tr>
              <a:tr h="512705">
                <a:tc>
                  <a:txBody>
                    <a:bodyPr/>
                    <a:lstStyle/>
                    <a:p>
                      <a:pPr algn="ctr"/>
                      <a:r>
                        <a:rPr lang="en-US" sz="1300"/>
                        <a:t>6.6</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Air Quality</a:t>
                      </a:r>
                    </a:p>
                  </a:txBody>
                  <a:tcPr/>
                </a:tc>
                <a:tc vMerge="1">
                  <a:txBody>
                    <a:bodyPr/>
                    <a:lstStyle/>
                    <a:p>
                      <a:pPr algn="ctr"/>
                      <a:endParaRPr lang="en-US"/>
                    </a:p>
                  </a:txBody>
                  <a:tcPr/>
                </a:tc>
                <a:tc>
                  <a:txBody>
                    <a:bodyPr/>
                    <a:lstStyle/>
                    <a:p>
                      <a:pPr algn="ctr"/>
                      <a:endParaRPr lang="en-US" sz="1300" b="1"/>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a:t>X</a:t>
                      </a:r>
                    </a:p>
                  </a:txBody>
                  <a:tcPr/>
                </a:tc>
                <a:tc>
                  <a:txBody>
                    <a:bodyPr/>
                    <a:lstStyle/>
                    <a:p>
                      <a:pPr algn="ctr"/>
                      <a:r>
                        <a:rPr lang="en-US" sz="1300"/>
                        <a:t>Nothing Original to compare to</a:t>
                      </a:r>
                    </a:p>
                  </a:txBody>
                  <a:tcPr/>
                </a:tc>
                <a:extLst>
                  <a:ext uri="{0D108BD9-81ED-4DB2-BD59-A6C34878D82A}">
                    <a16:rowId xmlns:a16="http://schemas.microsoft.com/office/drawing/2014/main" val="2353908860"/>
                  </a:ext>
                </a:extLst>
              </a:tr>
              <a:tr h="421038">
                <a:tc>
                  <a:txBody>
                    <a:bodyPr/>
                    <a:lstStyle/>
                    <a:p>
                      <a:pPr algn="ctr"/>
                      <a:r>
                        <a:rPr lang="en-US" sz="1300"/>
                        <a:t>6.7</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a:t>Pressure</a:t>
                      </a:r>
                    </a:p>
                  </a:txBody>
                  <a:tcPr/>
                </a:tc>
                <a:tc vMerge="1">
                  <a:txBody>
                    <a:bodyPr/>
                    <a:lstStyle/>
                    <a:p>
                      <a:pPr algn="ctr"/>
                      <a:endParaRPr lang="en-US"/>
                    </a:p>
                  </a:txBody>
                  <a:tcPr/>
                </a:tc>
                <a:tc>
                  <a:txBody>
                    <a:bodyPr/>
                    <a:lstStyle/>
                    <a:p>
                      <a:pPr algn="ctr"/>
                      <a:endParaRPr lang="en-US" sz="1300" b="1"/>
                    </a:p>
                  </a:txBody>
                  <a:tcPr/>
                </a:tc>
                <a:tc>
                  <a:txBody>
                    <a:bodyPr/>
                    <a:lstStyle/>
                    <a:p>
                      <a:pPr algn="ctr"/>
                      <a:endParaRPr lang="en-US" sz="1300" b="1"/>
                    </a:p>
                  </a:txBody>
                  <a:tcPr/>
                </a:tc>
                <a:tc>
                  <a:txBody>
                    <a:bodyPr/>
                    <a:lstStyle/>
                    <a:p>
                      <a:pPr algn="ctr"/>
                      <a:endParaRPr lang="en-US" sz="1300" b="1"/>
                    </a:p>
                  </a:txBody>
                  <a:tcPr/>
                </a:tc>
                <a:tc>
                  <a:txBody>
                    <a:bodyPr/>
                    <a:lstStyle/>
                    <a:p>
                      <a:pPr algn="ctr"/>
                      <a:r>
                        <a:rPr lang="en-US" sz="1300" b="1"/>
                        <a:t>X</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300" dirty="0"/>
                        <a:t>~1mb</a:t>
                      </a:r>
                    </a:p>
                  </a:txBody>
                  <a:tcPr/>
                </a:tc>
                <a:extLst>
                  <a:ext uri="{0D108BD9-81ED-4DB2-BD59-A6C34878D82A}">
                    <a16:rowId xmlns:a16="http://schemas.microsoft.com/office/drawing/2014/main" val="1925138716"/>
                  </a:ext>
                </a:extLst>
              </a:tr>
            </a:tbl>
          </a:graphicData>
        </a:graphic>
      </p:graphicFrame>
      <p:sp>
        <p:nvSpPr>
          <p:cNvPr id="9" name="Title 1">
            <a:extLst>
              <a:ext uri="{FF2B5EF4-FFF2-40B4-BE49-F238E27FC236}">
                <a16:creationId xmlns:a16="http://schemas.microsoft.com/office/drawing/2014/main" id="{83088D28-BAA4-1620-795F-F4071493D262}"/>
              </a:ext>
            </a:extLst>
          </p:cNvPr>
          <p:cNvSpPr>
            <a:spLocks noGrp="1"/>
          </p:cNvSpPr>
          <p:nvPr>
            <p:ph type="title"/>
          </p:nvPr>
        </p:nvSpPr>
        <p:spPr>
          <a:xfrm>
            <a:off x="0" y="-1"/>
            <a:ext cx="8349916" cy="715617"/>
          </a:xfrm>
        </p:spPr>
        <p:txBody>
          <a:bodyPr/>
          <a:lstStyle/>
          <a:p>
            <a:pPr algn="l"/>
            <a:r>
              <a:rPr lang="en-US" dirty="0">
                <a:solidFill>
                  <a:schemeClr val="bg1"/>
                </a:solidFill>
                <a:latin typeface="Aptos" panose="020B0004020202020204" pitchFamily="34" charset="0"/>
              </a:rPr>
              <a:t>VERIFICATION PLAN (Continued)</a:t>
            </a:r>
          </a:p>
        </p:txBody>
      </p:sp>
    </p:spTree>
    <p:extLst>
      <p:ext uri="{BB962C8B-B14F-4D97-AF65-F5344CB8AC3E}">
        <p14:creationId xmlns:p14="http://schemas.microsoft.com/office/powerpoint/2010/main" val="3796218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31B9C-8E9C-3CDE-60F5-24E0A91C9B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6EBCC-024B-820B-923D-50455374E5BC}"/>
              </a:ext>
            </a:extLst>
          </p:cNvPr>
          <p:cNvSpPr>
            <a:spLocks noGrp="1"/>
          </p:cNvSpPr>
          <p:nvPr>
            <p:ph type="title"/>
          </p:nvPr>
        </p:nvSpPr>
        <p:spPr>
          <a:xfrm>
            <a:off x="0" y="-1"/>
            <a:ext cx="5380383" cy="715617"/>
          </a:xfrm>
        </p:spPr>
        <p:txBody>
          <a:bodyPr/>
          <a:lstStyle/>
          <a:p>
            <a:pPr algn="l"/>
            <a:r>
              <a:rPr lang="en-US" dirty="0">
                <a:solidFill>
                  <a:schemeClr val="bg1"/>
                </a:solidFill>
                <a:latin typeface="Aptos" panose="020B0004020202020204" pitchFamily="34" charset="0"/>
              </a:rPr>
              <a:t>GANTT CHART</a:t>
            </a:r>
          </a:p>
        </p:txBody>
      </p:sp>
      <p:pic>
        <p:nvPicPr>
          <p:cNvPr id="5" name="Picture 4">
            <a:extLst>
              <a:ext uri="{FF2B5EF4-FFF2-40B4-BE49-F238E27FC236}">
                <a16:creationId xmlns:a16="http://schemas.microsoft.com/office/drawing/2014/main" id="{76271689-EDC9-1A4A-BEC1-56CBAC4B8DD8}"/>
              </a:ext>
            </a:extLst>
          </p:cNvPr>
          <p:cNvPicPr>
            <a:picLocks noChangeAspect="1"/>
          </p:cNvPicPr>
          <p:nvPr/>
        </p:nvPicPr>
        <p:blipFill>
          <a:blip r:embed="rId3"/>
          <a:stretch>
            <a:fillRect/>
          </a:stretch>
        </p:blipFill>
        <p:spPr>
          <a:xfrm>
            <a:off x="0" y="980606"/>
            <a:ext cx="9144000" cy="4896787"/>
          </a:xfrm>
          <a:prstGeom prst="rect">
            <a:avLst/>
          </a:prstGeom>
        </p:spPr>
      </p:pic>
    </p:spTree>
    <p:extLst>
      <p:ext uri="{BB962C8B-B14F-4D97-AF65-F5344CB8AC3E}">
        <p14:creationId xmlns:p14="http://schemas.microsoft.com/office/powerpoint/2010/main" val="142242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AB7AA-7710-07F1-05AA-356F7A1DF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2511D9-0F02-BB78-B28F-F0CD3E4EB5E9}"/>
              </a:ext>
            </a:extLst>
          </p:cNvPr>
          <p:cNvSpPr>
            <a:spLocks noGrp="1"/>
          </p:cNvSpPr>
          <p:nvPr>
            <p:ph type="title"/>
          </p:nvPr>
        </p:nvSpPr>
        <p:spPr>
          <a:xfrm>
            <a:off x="0" y="0"/>
            <a:ext cx="6428232" cy="680204"/>
          </a:xfrm>
        </p:spPr>
        <p:txBody>
          <a:bodyPr/>
          <a:lstStyle/>
          <a:p>
            <a:pPr algn="l"/>
            <a:r>
              <a:rPr lang="en-US" sz="4000">
                <a:solidFill>
                  <a:schemeClr val="bg1"/>
                </a:solidFill>
                <a:latin typeface="Aptos" panose="020B0004020202020204" pitchFamily="34" charset="0"/>
              </a:rPr>
              <a:t>BUDGET BREAKDOWN</a:t>
            </a:r>
          </a:p>
        </p:txBody>
      </p:sp>
      <p:graphicFrame>
        <p:nvGraphicFramePr>
          <p:cNvPr id="5" name="Table 4">
            <a:extLst>
              <a:ext uri="{FF2B5EF4-FFF2-40B4-BE49-F238E27FC236}">
                <a16:creationId xmlns:a16="http://schemas.microsoft.com/office/drawing/2014/main" id="{EE964AFF-12EE-F03C-01CA-47885196F9D9}"/>
              </a:ext>
            </a:extLst>
          </p:cNvPr>
          <p:cNvGraphicFramePr>
            <a:graphicFrameLocks noGrp="1"/>
          </p:cNvGraphicFramePr>
          <p:nvPr>
            <p:extLst>
              <p:ext uri="{D42A27DB-BD31-4B8C-83A1-F6EECF244321}">
                <p14:modId xmlns:p14="http://schemas.microsoft.com/office/powerpoint/2010/main" val="2278657810"/>
              </p:ext>
            </p:extLst>
          </p:nvPr>
        </p:nvGraphicFramePr>
        <p:xfrm>
          <a:off x="0" y="680204"/>
          <a:ext cx="9144000" cy="5299471"/>
        </p:xfrm>
        <a:graphic>
          <a:graphicData uri="http://schemas.openxmlformats.org/drawingml/2006/table">
            <a:tbl>
              <a:tblPr firstRow="1" bandRow="1">
                <a:tableStyleId>{775DCB02-9BB8-47FD-8907-85C794F793BA}</a:tableStyleId>
              </a:tblPr>
              <a:tblGrid>
                <a:gridCol w="3048000">
                  <a:extLst>
                    <a:ext uri="{9D8B030D-6E8A-4147-A177-3AD203B41FA5}">
                      <a16:colId xmlns:a16="http://schemas.microsoft.com/office/drawing/2014/main" val="2274030385"/>
                    </a:ext>
                  </a:extLst>
                </a:gridCol>
                <a:gridCol w="3048000">
                  <a:extLst>
                    <a:ext uri="{9D8B030D-6E8A-4147-A177-3AD203B41FA5}">
                      <a16:colId xmlns:a16="http://schemas.microsoft.com/office/drawing/2014/main" val="2133213656"/>
                    </a:ext>
                  </a:extLst>
                </a:gridCol>
                <a:gridCol w="3048000">
                  <a:extLst>
                    <a:ext uri="{9D8B030D-6E8A-4147-A177-3AD203B41FA5}">
                      <a16:colId xmlns:a16="http://schemas.microsoft.com/office/drawing/2014/main" val="2943654263"/>
                    </a:ext>
                  </a:extLst>
                </a:gridCol>
              </a:tblGrid>
              <a:tr h="606449">
                <a:tc>
                  <a:txBody>
                    <a:bodyPr/>
                    <a:lstStyle/>
                    <a:p>
                      <a:pPr algn="ctr"/>
                      <a:r>
                        <a:rPr lang="en-US" sz="1900">
                          <a:latin typeface="Times New Roman" panose="02020603050405020304" pitchFamily="18" charset="0"/>
                          <a:cs typeface="Times New Roman" panose="02020603050405020304" pitchFamily="18" charset="0"/>
                        </a:rPr>
                        <a:t>Section:</a:t>
                      </a:r>
                    </a:p>
                  </a:txBody>
                  <a:tcPr/>
                </a:tc>
                <a:tc>
                  <a:txBody>
                    <a:bodyPr/>
                    <a:lstStyle/>
                    <a:p>
                      <a:pPr algn="ctr"/>
                      <a:r>
                        <a:rPr lang="en-US" sz="1900">
                          <a:latin typeface="Times New Roman" panose="02020603050405020304" pitchFamily="18" charset="0"/>
                          <a:cs typeface="Times New Roman" panose="02020603050405020304" pitchFamily="18" charset="0"/>
                        </a:rPr>
                        <a:t>Estimated Cost:</a:t>
                      </a:r>
                    </a:p>
                  </a:txBody>
                  <a:tcPr/>
                </a:tc>
                <a:tc>
                  <a:txBody>
                    <a:bodyPr/>
                    <a:lstStyle/>
                    <a:p>
                      <a:pPr algn="ctr"/>
                      <a:r>
                        <a:rPr lang="en-US" sz="1900">
                          <a:latin typeface="Times New Roman" panose="02020603050405020304" pitchFamily="18" charset="0"/>
                          <a:cs typeface="Times New Roman" panose="02020603050405020304" pitchFamily="18" charset="0"/>
                        </a:rPr>
                        <a:t>Parts and Ideas Included:</a:t>
                      </a:r>
                    </a:p>
                  </a:txBody>
                  <a:tcPr/>
                </a:tc>
                <a:extLst>
                  <a:ext uri="{0D108BD9-81ED-4DB2-BD59-A6C34878D82A}">
                    <a16:rowId xmlns:a16="http://schemas.microsoft.com/office/drawing/2014/main" val="406294217"/>
                  </a:ext>
                </a:extLst>
              </a:tr>
              <a:tr h="637920">
                <a:tc>
                  <a:txBody>
                    <a:bodyPr/>
                    <a:lstStyle/>
                    <a:p>
                      <a:pPr algn="ctr"/>
                      <a:r>
                        <a:rPr lang="en-US" sz="1900">
                          <a:latin typeface="Times New Roman" panose="02020603050405020304" pitchFamily="18" charset="0"/>
                          <a:cs typeface="Times New Roman" panose="02020603050405020304" pitchFamily="18" charset="0"/>
                        </a:rPr>
                        <a:t>Sensors</a:t>
                      </a:r>
                    </a:p>
                  </a:txBody>
                  <a:tcPr/>
                </a:tc>
                <a:tc>
                  <a:txBody>
                    <a:bodyPr/>
                    <a:lstStyle/>
                    <a:p>
                      <a:pPr algn="ctr"/>
                      <a:r>
                        <a:rPr lang="en-US" sz="1900">
                          <a:latin typeface="Times New Roman" panose="02020603050405020304" pitchFamily="18" charset="0"/>
                          <a:cs typeface="Times New Roman" panose="02020603050405020304" pitchFamily="18" charset="0"/>
                        </a:rPr>
                        <a:t>$200</a:t>
                      </a:r>
                    </a:p>
                  </a:txBody>
                  <a:tcPr/>
                </a:tc>
                <a:tc>
                  <a:txBody>
                    <a:bodyPr/>
                    <a:lstStyle/>
                    <a:p>
                      <a:pPr algn="ctr"/>
                      <a:r>
                        <a:rPr lang="en-US" sz="1900" dirty="0">
                          <a:latin typeface="Times New Roman" panose="02020603050405020304" pitchFamily="18" charset="0"/>
                          <a:cs typeface="Times New Roman" panose="02020603050405020304" pitchFamily="18" charset="0"/>
                        </a:rPr>
                        <a:t>Measuring Devices,</a:t>
                      </a:r>
                    </a:p>
                    <a:p>
                      <a:pPr algn="ctr"/>
                      <a:r>
                        <a:rPr lang="en-US" sz="1900" dirty="0">
                          <a:latin typeface="Times New Roman" panose="02020603050405020304" pitchFamily="18" charset="0"/>
                          <a:cs typeface="Times New Roman" panose="02020603050405020304" pitchFamily="18" charset="0"/>
                        </a:rPr>
                        <a:t>Parts</a:t>
                      </a:r>
                    </a:p>
                  </a:txBody>
                  <a:tcPr/>
                </a:tc>
                <a:extLst>
                  <a:ext uri="{0D108BD9-81ED-4DB2-BD59-A6C34878D82A}">
                    <a16:rowId xmlns:a16="http://schemas.microsoft.com/office/drawing/2014/main" val="385155920"/>
                  </a:ext>
                </a:extLst>
              </a:tr>
              <a:tr h="1192632">
                <a:tc>
                  <a:txBody>
                    <a:bodyPr/>
                    <a:lstStyle/>
                    <a:p>
                      <a:pPr algn="ctr"/>
                      <a:r>
                        <a:rPr lang="en-US" sz="1900">
                          <a:latin typeface="Times New Roman" panose="02020603050405020304" pitchFamily="18" charset="0"/>
                          <a:cs typeface="Times New Roman" panose="02020603050405020304" pitchFamily="18" charset="0"/>
                        </a:rPr>
                        <a:t>Board/Modem</a:t>
                      </a:r>
                    </a:p>
                  </a:txBody>
                  <a:tcPr/>
                </a:tc>
                <a:tc>
                  <a:txBody>
                    <a:bodyPr/>
                    <a:lstStyle/>
                    <a:p>
                      <a:pPr algn="ctr"/>
                      <a:r>
                        <a:rPr lang="en-US" sz="1900">
                          <a:latin typeface="Times New Roman" panose="02020603050405020304" pitchFamily="18" charset="0"/>
                          <a:cs typeface="Times New Roman" panose="02020603050405020304" pitchFamily="18" charset="0"/>
                        </a:rPr>
                        <a:t>$200</a:t>
                      </a:r>
                    </a:p>
                  </a:txBody>
                  <a:tcPr/>
                </a:tc>
                <a:tc>
                  <a:txBody>
                    <a:bodyPr/>
                    <a:lstStyle/>
                    <a:p>
                      <a:pPr algn="ctr"/>
                      <a:r>
                        <a:rPr lang="en-US" sz="1900">
                          <a:latin typeface="Times New Roman" panose="02020603050405020304" pitchFamily="18" charset="0"/>
                          <a:cs typeface="Times New Roman" panose="02020603050405020304" pitchFamily="18" charset="0"/>
                        </a:rPr>
                        <a:t>PCB Construction, </a:t>
                      </a:r>
                    </a:p>
                    <a:p>
                      <a:pPr algn="ctr"/>
                      <a:r>
                        <a:rPr lang="en-US" sz="1900">
                          <a:latin typeface="Times New Roman" panose="02020603050405020304" pitchFamily="18" charset="0"/>
                          <a:cs typeface="Times New Roman" panose="02020603050405020304" pitchFamily="18" charset="0"/>
                        </a:rPr>
                        <a:t>PDN,</a:t>
                      </a:r>
                    </a:p>
                    <a:p>
                      <a:pPr algn="ctr"/>
                      <a:r>
                        <a:rPr lang="en-US" sz="1900">
                          <a:latin typeface="Times New Roman" panose="02020603050405020304" pitchFamily="18" charset="0"/>
                          <a:cs typeface="Times New Roman" panose="02020603050405020304" pitchFamily="18" charset="0"/>
                        </a:rPr>
                        <a:t>Battery/Charge Control,</a:t>
                      </a:r>
                    </a:p>
                    <a:p>
                      <a:pPr algn="ctr"/>
                      <a:r>
                        <a:rPr lang="en-US" sz="1900">
                          <a:latin typeface="Times New Roman" panose="02020603050405020304" pitchFamily="18" charset="0"/>
                          <a:cs typeface="Times New Roman" panose="02020603050405020304" pitchFamily="18" charset="0"/>
                        </a:rPr>
                        <a:t>Modem,</a:t>
                      </a:r>
                    </a:p>
                  </a:txBody>
                  <a:tcPr/>
                </a:tc>
                <a:extLst>
                  <a:ext uri="{0D108BD9-81ED-4DB2-BD59-A6C34878D82A}">
                    <a16:rowId xmlns:a16="http://schemas.microsoft.com/office/drawing/2014/main" val="3063423364"/>
                  </a:ext>
                </a:extLst>
              </a:tr>
              <a:tr h="1192632">
                <a:tc>
                  <a:txBody>
                    <a:bodyPr/>
                    <a:lstStyle/>
                    <a:p>
                      <a:pPr algn="ctr"/>
                      <a:r>
                        <a:rPr lang="en-US" sz="1900">
                          <a:latin typeface="Times New Roman" panose="02020603050405020304" pitchFamily="18" charset="0"/>
                          <a:cs typeface="Times New Roman" panose="02020603050405020304" pitchFamily="18" charset="0"/>
                        </a:rPr>
                        <a:t>Packaging/Mechanical</a:t>
                      </a:r>
                    </a:p>
                  </a:txBody>
                  <a:tcPr/>
                </a:tc>
                <a:tc>
                  <a:txBody>
                    <a:bodyPr/>
                    <a:lstStyle/>
                    <a:p>
                      <a:pPr algn="ctr"/>
                      <a:r>
                        <a:rPr lang="en-US" sz="1900">
                          <a:latin typeface="Times New Roman" panose="02020603050405020304" pitchFamily="18" charset="0"/>
                          <a:cs typeface="Times New Roman" panose="02020603050405020304" pitchFamily="18" charset="0"/>
                        </a:rPr>
                        <a:t>$200</a:t>
                      </a:r>
                    </a:p>
                  </a:txBody>
                  <a:tcPr/>
                </a:tc>
                <a:tc>
                  <a:txBody>
                    <a:bodyPr/>
                    <a:lstStyle/>
                    <a:p>
                      <a:pPr algn="ctr"/>
                      <a:r>
                        <a:rPr lang="en-US" sz="1900">
                          <a:latin typeface="Times New Roman" panose="02020603050405020304" pitchFamily="18" charset="0"/>
                          <a:cs typeface="Times New Roman" panose="02020603050405020304" pitchFamily="18" charset="0"/>
                        </a:rPr>
                        <a:t>PETG,</a:t>
                      </a:r>
                    </a:p>
                    <a:p>
                      <a:pPr algn="ctr"/>
                      <a:r>
                        <a:rPr lang="en-US" sz="1900">
                          <a:latin typeface="Times New Roman" panose="02020603050405020304" pitchFamily="18" charset="0"/>
                          <a:cs typeface="Times New Roman" panose="02020603050405020304" pitchFamily="18" charset="0"/>
                        </a:rPr>
                        <a:t>Weather Proofing epoxy,</a:t>
                      </a:r>
                    </a:p>
                    <a:p>
                      <a:pPr algn="ctr"/>
                      <a:r>
                        <a:rPr lang="en-US" sz="1900">
                          <a:latin typeface="Times New Roman" panose="02020603050405020304" pitchFamily="18" charset="0"/>
                          <a:cs typeface="Times New Roman" panose="02020603050405020304" pitchFamily="18" charset="0"/>
                        </a:rPr>
                        <a:t>Station Mounting Rod,</a:t>
                      </a:r>
                    </a:p>
                    <a:p>
                      <a:pPr algn="ctr"/>
                      <a:r>
                        <a:rPr lang="en-US" sz="1900">
                          <a:latin typeface="Times New Roman" panose="02020603050405020304" pitchFamily="18" charset="0"/>
                          <a:cs typeface="Times New Roman" panose="02020603050405020304" pitchFamily="18" charset="0"/>
                        </a:rPr>
                        <a:t>etc.</a:t>
                      </a:r>
                    </a:p>
                  </a:txBody>
                  <a:tcPr/>
                </a:tc>
                <a:extLst>
                  <a:ext uri="{0D108BD9-81ED-4DB2-BD59-A6C34878D82A}">
                    <a16:rowId xmlns:a16="http://schemas.microsoft.com/office/drawing/2014/main" val="3505316674"/>
                  </a:ext>
                </a:extLst>
              </a:tr>
              <a:tr h="915276">
                <a:tc>
                  <a:txBody>
                    <a:bodyPr/>
                    <a:lstStyle/>
                    <a:p>
                      <a:pPr algn="ctr"/>
                      <a:r>
                        <a:rPr lang="en-US" sz="1900">
                          <a:latin typeface="Times New Roman" panose="02020603050405020304" pitchFamily="18" charset="0"/>
                          <a:cs typeface="Times New Roman" panose="02020603050405020304" pitchFamily="18" charset="0"/>
                        </a:rPr>
                        <a:t>Additional Funds</a:t>
                      </a:r>
                    </a:p>
                  </a:txBody>
                  <a:tcPr/>
                </a:tc>
                <a:tc>
                  <a:txBody>
                    <a:bodyPr/>
                    <a:lstStyle/>
                    <a:p>
                      <a:pPr algn="ctr"/>
                      <a:r>
                        <a:rPr lang="en-US" sz="1900">
                          <a:latin typeface="Times New Roman" panose="02020603050405020304" pitchFamily="18" charset="0"/>
                          <a:cs typeface="Times New Roman" panose="02020603050405020304" pitchFamily="18" charset="0"/>
                        </a:rPr>
                        <a:t>$200 (Maximum)</a:t>
                      </a:r>
                    </a:p>
                  </a:txBody>
                  <a:tcPr/>
                </a:tc>
                <a:tc>
                  <a:txBody>
                    <a:bodyPr/>
                    <a:lstStyle/>
                    <a:p>
                      <a:pPr algn="ctr"/>
                      <a:r>
                        <a:rPr lang="en-US" sz="1900" dirty="0">
                          <a:latin typeface="Times New Roman" panose="02020603050405020304" pitchFamily="18" charset="0"/>
                          <a:cs typeface="Times New Roman" panose="02020603050405020304" pitchFamily="18" charset="0"/>
                        </a:rPr>
                        <a:t>Problems,</a:t>
                      </a:r>
                    </a:p>
                    <a:p>
                      <a:pPr algn="ctr"/>
                      <a:r>
                        <a:rPr lang="en-US" sz="1900" dirty="0">
                          <a:latin typeface="Times New Roman" panose="02020603050405020304" pitchFamily="18" charset="0"/>
                          <a:cs typeface="Times New Roman" panose="02020603050405020304" pitchFamily="18" charset="0"/>
                        </a:rPr>
                        <a:t>Data Plan,</a:t>
                      </a:r>
                    </a:p>
                    <a:p>
                      <a:pPr algn="ctr"/>
                      <a:r>
                        <a:rPr lang="en-US" sz="1900" dirty="0">
                          <a:latin typeface="Times New Roman" panose="02020603050405020304" pitchFamily="18" charset="0"/>
                          <a:cs typeface="Times New Roman" panose="02020603050405020304" pitchFamily="18" charset="0"/>
                        </a:rPr>
                        <a:t>Manufacturing Costs</a:t>
                      </a:r>
                    </a:p>
                  </a:txBody>
                  <a:tcPr/>
                </a:tc>
                <a:extLst>
                  <a:ext uri="{0D108BD9-81ED-4DB2-BD59-A6C34878D82A}">
                    <a16:rowId xmlns:a16="http://schemas.microsoft.com/office/drawing/2014/main" val="3446844590"/>
                  </a:ext>
                </a:extLst>
              </a:tr>
              <a:tr h="562982">
                <a:tc>
                  <a:txBody>
                    <a:bodyPr/>
                    <a:lstStyle/>
                    <a:p>
                      <a:pPr algn="ctr"/>
                      <a:r>
                        <a:rPr lang="en-US" sz="1900" b="1">
                          <a:latin typeface="Times New Roman" panose="02020603050405020304" pitchFamily="18" charset="0"/>
                          <a:cs typeface="Times New Roman" panose="02020603050405020304" pitchFamily="18" charset="0"/>
                        </a:rPr>
                        <a:t>Total</a:t>
                      </a:r>
                    </a:p>
                  </a:txBody>
                  <a:tcPr/>
                </a:tc>
                <a:tc>
                  <a:txBody>
                    <a:bodyPr/>
                    <a:lstStyle/>
                    <a:p>
                      <a:pPr algn="ctr"/>
                      <a:r>
                        <a:rPr lang="en-US" sz="1900" b="1">
                          <a:latin typeface="Times New Roman" panose="02020603050405020304" pitchFamily="18" charset="0"/>
                          <a:cs typeface="Times New Roman" panose="02020603050405020304" pitchFamily="18" charset="0"/>
                        </a:rPr>
                        <a:t>$600-$800</a:t>
                      </a:r>
                    </a:p>
                  </a:txBody>
                  <a:tcPr/>
                </a:tc>
                <a:tc>
                  <a:txBody>
                    <a:bodyPr/>
                    <a:lstStyle/>
                    <a:p>
                      <a:pPr algn="ctr"/>
                      <a:endParaRPr lang="en-US" sz="19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59825321"/>
                  </a:ext>
                </a:extLst>
              </a:tr>
            </a:tbl>
          </a:graphicData>
        </a:graphic>
      </p:graphicFrame>
    </p:spTree>
    <p:extLst>
      <p:ext uri="{BB962C8B-B14F-4D97-AF65-F5344CB8AC3E}">
        <p14:creationId xmlns:p14="http://schemas.microsoft.com/office/powerpoint/2010/main" val="1006031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74AF5-A7FC-E6B0-F498-9E7BFAB128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C95F1D-8A04-2718-2C7A-DE68E874933C}"/>
              </a:ext>
            </a:extLst>
          </p:cNvPr>
          <p:cNvSpPr>
            <a:spLocks noGrp="1"/>
          </p:cNvSpPr>
          <p:nvPr>
            <p:ph type="title"/>
          </p:nvPr>
        </p:nvSpPr>
        <p:spPr>
          <a:xfrm>
            <a:off x="0" y="9144"/>
            <a:ext cx="9258300" cy="657362"/>
          </a:xfrm>
        </p:spPr>
        <p:txBody>
          <a:bodyPr/>
          <a:lstStyle/>
          <a:p>
            <a:pPr algn="l"/>
            <a:r>
              <a:rPr lang="en-US" sz="2500" dirty="0">
                <a:solidFill>
                  <a:schemeClr val="bg1"/>
                </a:solidFill>
                <a:latin typeface="Aptos" panose="020B0004020202020204" pitchFamily="34" charset="0"/>
              </a:rPr>
              <a:t>CURRENT EXPENDITURES WITH BUDGET BREAKDOWN</a:t>
            </a:r>
          </a:p>
        </p:txBody>
      </p:sp>
      <p:graphicFrame>
        <p:nvGraphicFramePr>
          <p:cNvPr id="3" name="Table 2">
            <a:extLst>
              <a:ext uri="{FF2B5EF4-FFF2-40B4-BE49-F238E27FC236}">
                <a16:creationId xmlns:a16="http://schemas.microsoft.com/office/drawing/2014/main" id="{11549F30-B67A-F52D-7C57-1641B1D5E146}"/>
              </a:ext>
            </a:extLst>
          </p:cNvPr>
          <p:cNvGraphicFramePr>
            <a:graphicFrameLocks noGrp="1"/>
          </p:cNvGraphicFramePr>
          <p:nvPr>
            <p:extLst>
              <p:ext uri="{D42A27DB-BD31-4B8C-83A1-F6EECF244321}">
                <p14:modId xmlns:p14="http://schemas.microsoft.com/office/powerpoint/2010/main" val="381067817"/>
              </p:ext>
            </p:extLst>
          </p:nvPr>
        </p:nvGraphicFramePr>
        <p:xfrm>
          <a:off x="1219200" y="768096"/>
          <a:ext cx="6705600" cy="2212086"/>
        </p:xfrm>
        <a:graphic>
          <a:graphicData uri="http://schemas.openxmlformats.org/drawingml/2006/table">
            <a:tbl>
              <a:tblPr firstRow="1" bandRow="1">
                <a:tableStyleId>{775DCB02-9BB8-47FD-8907-85C794F793BA}</a:tableStyleId>
              </a:tblPr>
              <a:tblGrid>
                <a:gridCol w="2235200">
                  <a:extLst>
                    <a:ext uri="{9D8B030D-6E8A-4147-A177-3AD203B41FA5}">
                      <a16:colId xmlns:a16="http://schemas.microsoft.com/office/drawing/2014/main" val="3660107274"/>
                    </a:ext>
                  </a:extLst>
                </a:gridCol>
                <a:gridCol w="2235200">
                  <a:extLst>
                    <a:ext uri="{9D8B030D-6E8A-4147-A177-3AD203B41FA5}">
                      <a16:colId xmlns:a16="http://schemas.microsoft.com/office/drawing/2014/main" val="2604043892"/>
                    </a:ext>
                  </a:extLst>
                </a:gridCol>
                <a:gridCol w="2235200">
                  <a:extLst>
                    <a:ext uri="{9D8B030D-6E8A-4147-A177-3AD203B41FA5}">
                      <a16:colId xmlns:a16="http://schemas.microsoft.com/office/drawing/2014/main" val="3166562113"/>
                    </a:ext>
                  </a:extLst>
                </a:gridCol>
              </a:tblGrid>
              <a:tr h="432562">
                <a:tc>
                  <a:txBody>
                    <a:bodyPr/>
                    <a:lstStyle/>
                    <a:p>
                      <a:pPr algn="ctr"/>
                      <a:r>
                        <a:rPr lang="en-US" sz="1800">
                          <a:latin typeface="Times New Roman" panose="02020603050405020304" pitchFamily="18" charset="0"/>
                          <a:cs typeface="Times New Roman" panose="02020603050405020304" pitchFamily="18" charset="0"/>
                        </a:rPr>
                        <a:t>Category:</a:t>
                      </a:r>
                    </a:p>
                  </a:txBody>
                  <a:tcPr/>
                </a:tc>
                <a:tc>
                  <a:txBody>
                    <a:bodyPr/>
                    <a:lstStyle/>
                    <a:p>
                      <a:pPr algn="ctr"/>
                      <a:r>
                        <a:rPr lang="en-US" sz="1800">
                          <a:latin typeface="Times New Roman" panose="02020603050405020304" pitchFamily="18" charset="0"/>
                          <a:cs typeface="Times New Roman" panose="02020603050405020304" pitchFamily="18" charset="0"/>
                        </a:rPr>
                        <a:t>Cost:</a:t>
                      </a:r>
                    </a:p>
                  </a:txBody>
                  <a:tcPr/>
                </a:tc>
                <a:tc>
                  <a:txBody>
                    <a:bodyPr/>
                    <a:lstStyle/>
                    <a:p>
                      <a:pPr algn="ctr"/>
                      <a:r>
                        <a:rPr lang="en-US" sz="1800">
                          <a:latin typeface="Times New Roman" panose="02020603050405020304" pitchFamily="18" charset="0"/>
                          <a:cs typeface="Times New Roman" panose="02020603050405020304" pitchFamily="18" charset="0"/>
                        </a:rPr>
                        <a:t>Items Purchased:</a:t>
                      </a:r>
                    </a:p>
                  </a:txBody>
                  <a:tcPr/>
                </a:tc>
                <a:extLst>
                  <a:ext uri="{0D108BD9-81ED-4DB2-BD59-A6C34878D82A}">
                    <a16:rowId xmlns:a16="http://schemas.microsoft.com/office/drawing/2014/main" val="1666098248"/>
                  </a:ext>
                </a:extLst>
              </a:tr>
              <a:tr h="432562">
                <a:tc>
                  <a:txBody>
                    <a:bodyPr/>
                    <a:lstStyle/>
                    <a:p>
                      <a:pPr algn="ctr"/>
                      <a:r>
                        <a:rPr lang="en-US" sz="1800">
                          <a:latin typeface="Times New Roman" panose="02020603050405020304" pitchFamily="18" charset="0"/>
                          <a:cs typeface="Times New Roman" panose="02020603050405020304" pitchFamily="18" charset="0"/>
                        </a:rPr>
                        <a:t>Sensors</a:t>
                      </a:r>
                    </a:p>
                  </a:txBody>
                  <a:tcPr/>
                </a:tc>
                <a:tc>
                  <a:txBody>
                    <a:bodyPr/>
                    <a:lstStyle/>
                    <a:p>
                      <a:pPr algn="ctr"/>
                      <a:r>
                        <a:rPr lang="en-US" sz="1800">
                          <a:latin typeface="Times New Roman" panose="02020603050405020304" pitchFamily="18" charset="0"/>
                          <a:cs typeface="Times New Roman" panose="02020603050405020304" pitchFamily="18" charset="0"/>
                        </a:rPr>
                        <a:t>$97.94</a:t>
                      </a:r>
                    </a:p>
                  </a:txBody>
                  <a:tcPr/>
                </a:tc>
                <a:tc>
                  <a:txBody>
                    <a:bodyPr/>
                    <a:lstStyle/>
                    <a:p>
                      <a:pPr algn="ctr"/>
                      <a:r>
                        <a:rPr lang="en-US" sz="1800">
                          <a:latin typeface="Times New Roman" panose="02020603050405020304" pitchFamily="18" charset="0"/>
                          <a:cs typeface="Times New Roman" panose="02020603050405020304" pitchFamily="18" charset="0"/>
                        </a:rPr>
                        <a:t>PCB Sensors and parts for constructed sensors</a:t>
                      </a:r>
                    </a:p>
                  </a:txBody>
                  <a:tcPr/>
                </a:tc>
                <a:extLst>
                  <a:ext uri="{0D108BD9-81ED-4DB2-BD59-A6C34878D82A}">
                    <a16:rowId xmlns:a16="http://schemas.microsoft.com/office/drawing/2014/main" val="2529231003"/>
                  </a:ext>
                </a:extLst>
              </a:tr>
              <a:tr h="432562">
                <a:tc>
                  <a:txBody>
                    <a:bodyPr/>
                    <a:lstStyle/>
                    <a:p>
                      <a:pPr algn="ctr"/>
                      <a:r>
                        <a:rPr lang="en-US" sz="1800">
                          <a:latin typeface="Times New Roman" panose="02020603050405020304" pitchFamily="18" charset="0"/>
                          <a:cs typeface="Times New Roman" panose="02020603050405020304" pitchFamily="18" charset="0"/>
                        </a:rPr>
                        <a:t>Board/Modem</a:t>
                      </a:r>
                    </a:p>
                  </a:txBody>
                  <a:tcPr/>
                </a:tc>
                <a:tc>
                  <a:txBody>
                    <a:bodyPr/>
                    <a:lstStyle/>
                    <a:p>
                      <a:pPr algn="ctr"/>
                      <a:r>
                        <a:rPr lang="en-US" sz="1800">
                          <a:latin typeface="Times New Roman" panose="02020603050405020304" pitchFamily="18" charset="0"/>
                          <a:cs typeface="Times New Roman" panose="02020603050405020304" pitchFamily="18" charset="0"/>
                        </a:rPr>
                        <a:t>$67.50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b="0" i="0" u="none" strike="noStrike" cap="none" dirty="0">
                          <a:solidFill>
                            <a:schemeClr val="dk1"/>
                          </a:solidFill>
                          <a:effectLst/>
                          <a:latin typeface="+mn-lt"/>
                          <a:ea typeface="+mn-ea"/>
                          <a:cs typeface="+mn-cs"/>
                          <a:sym typeface="Arial"/>
                        </a:rPr>
                        <a:t>T-SIM7600E/G/SA-H</a:t>
                      </a:r>
                    </a:p>
                  </a:txBody>
                  <a:tcPr/>
                </a:tc>
                <a:extLst>
                  <a:ext uri="{0D108BD9-81ED-4DB2-BD59-A6C34878D82A}">
                    <a16:rowId xmlns:a16="http://schemas.microsoft.com/office/drawing/2014/main" val="3004571365"/>
                  </a:ext>
                </a:extLst>
              </a:tr>
              <a:tr h="432562">
                <a:tc>
                  <a:txBody>
                    <a:bodyPr/>
                    <a:lstStyle/>
                    <a:p>
                      <a:pPr algn="ctr"/>
                      <a:r>
                        <a:rPr lang="en-US" sz="1800" b="1">
                          <a:latin typeface="Times New Roman" panose="02020603050405020304" pitchFamily="18" charset="0"/>
                          <a:cs typeface="Times New Roman" panose="02020603050405020304" pitchFamily="18" charset="0"/>
                        </a:rPr>
                        <a:t>Total Spent</a:t>
                      </a:r>
                    </a:p>
                  </a:txBody>
                  <a:tcPr/>
                </a:tc>
                <a:tc>
                  <a:txBody>
                    <a:bodyPr/>
                    <a:lstStyle/>
                    <a:p>
                      <a:pPr algn="ctr"/>
                      <a:r>
                        <a:rPr lang="en-US" sz="1800" b="1">
                          <a:latin typeface="Times New Roman" panose="02020603050405020304" pitchFamily="18" charset="0"/>
                          <a:cs typeface="Times New Roman" panose="02020603050405020304" pitchFamily="18" charset="0"/>
                        </a:rPr>
                        <a:t>$165.44</a:t>
                      </a:r>
                    </a:p>
                  </a:txBody>
                  <a:tcPr/>
                </a:tc>
                <a:tc>
                  <a:txBody>
                    <a:bodyPr/>
                    <a:lstStyle/>
                    <a:p>
                      <a:pPr algn="ctr"/>
                      <a:endParaRPr lang="en-US" sz="18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258825"/>
                  </a:ext>
                </a:extLst>
              </a:tr>
            </a:tbl>
          </a:graphicData>
        </a:graphic>
      </p:graphicFrame>
      <p:graphicFrame>
        <p:nvGraphicFramePr>
          <p:cNvPr id="4" name="Table 3">
            <a:extLst>
              <a:ext uri="{FF2B5EF4-FFF2-40B4-BE49-F238E27FC236}">
                <a16:creationId xmlns:a16="http://schemas.microsoft.com/office/drawing/2014/main" id="{46997B24-835A-623B-4788-8AD0D1123C8E}"/>
              </a:ext>
            </a:extLst>
          </p:cNvPr>
          <p:cNvGraphicFramePr>
            <a:graphicFrameLocks noGrp="1"/>
          </p:cNvGraphicFramePr>
          <p:nvPr>
            <p:extLst>
              <p:ext uri="{D42A27DB-BD31-4B8C-83A1-F6EECF244321}">
                <p14:modId xmlns:p14="http://schemas.microsoft.com/office/powerpoint/2010/main" val="2809170928"/>
              </p:ext>
            </p:extLst>
          </p:nvPr>
        </p:nvGraphicFramePr>
        <p:xfrm>
          <a:off x="675894" y="3081772"/>
          <a:ext cx="7792212" cy="2798163"/>
        </p:xfrm>
        <a:graphic>
          <a:graphicData uri="http://schemas.openxmlformats.org/drawingml/2006/table">
            <a:tbl>
              <a:tblPr firstRow="1" bandRow="1">
                <a:tableStyleId>{775DCB02-9BB8-47FD-8907-85C794F793BA}</a:tableStyleId>
              </a:tblPr>
              <a:tblGrid>
                <a:gridCol w="3896106">
                  <a:extLst>
                    <a:ext uri="{9D8B030D-6E8A-4147-A177-3AD203B41FA5}">
                      <a16:colId xmlns:a16="http://schemas.microsoft.com/office/drawing/2014/main" val="2274030385"/>
                    </a:ext>
                  </a:extLst>
                </a:gridCol>
                <a:gridCol w="3896106">
                  <a:extLst>
                    <a:ext uri="{9D8B030D-6E8A-4147-A177-3AD203B41FA5}">
                      <a16:colId xmlns:a16="http://schemas.microsoft.com/office/drawing/2014/main" val="2133213656"/>
                    </a:ext>
                  </a:extLst>
                </a:gridCol>
              </a:tblGrid>
              <a:tr h="383218">
                <a:tc>
                  <a:txBody>
                    <a:bodyPr/>
                    <a:lstStyle/>
                    <a:p>
                      <a:pPr algn="ctr"/>
                      <a:r>
                        <a:rPr lang="en-US" sz="2000">
                          <a:latin typeface="Times New Roman" panose="02020603050405020304" pitchFamily="18" charset="0"/>
                          <a:cs typeface="Times New Roman" panose="02020603050405020304" pitchFamily="18" charset="0"/>
                        </a:rPr>
                        <a:t>Section:</a:t>
                      </a:r>
                    </a:p>
                  </a:txBody>
                  <a:tcPr/>
                </a:tc>
                <a:tc>
                  <a:txBody>
                    <a:bodyPr/>
                    <a:lstStyle/>
                    <a:p>
                      <a:pPr algn="ctr"/>
                      <a:r>
                        <a:rPr lang="en-US" sz="2000" dirty="0">
                          <a:latin typeface="Times New Roman" panose="02020603050405020304" pitchFamily="18" charset="0"/>
                          <a:cs typeface="Times New Roman" panose="02020603050405020304" pitchFamily="18" charset="0"/>
                        </a:rPr>
                        <a:t>Current Budget Amount:</a:t>
                      </a:r>
                    </a:p>
                  </a:txBody>
                  <a:tcPr/>
                </a:tc>
                <a:extLst>
                  <a:ext uri="{0D108BD9-81ED-4DB2-BD59-A6C34878D82A}">
                    <a16:rowId xmlns:a16="http://schemas.microsoft.com/office/drawing/2014/main" val="406294217"/>
                  </a:ext>
                </a:extLst>
              </a:tr>
              <a:tr h="357876">
                <a:tc>
                  <a:txBody>
                    <a:bodyPr/>
                    <a:lstStyle/>
                    <a:p>
                      <a:pPr algn="ctr"/>
                      <a:r>
                        <a:rPr lang="en-US" sz="2000">
                          <a:latin typeface="Times New Roman" panose="02020603050405020304" pitchFamily="18" charset="0"/>
                          <a:cs typeface="Times New Roman" panose="02020603050405020304" pitchFamily="18" charset="0"/>
                        </a:rPr>
                        <a:t>Sensors</a:t>
                      </a:r>
                    </a:p>
                  </a:txBody>
                  <a:tcPr/>
                </a:tc>
                <a:tc>
                  <a:txBody>
                    <a:bodyPr/>
                    <a:lstStyle/>
                    <a:p>
                      <a:pPr algn="ctr"/>
                      <a:r>
                        <a:rPr lang="en-US" sz="2000">
                          <a:latin typeface="Times New Roman" panose="02020603050405020304" pitchFamily="18" charset="0"/>
                          <a:cs typeface="Times New Roman" panose="02020603050405020304" pitchFamily="18" charset="0"/>
                        </a:rPr>
                        <a:t>$102.06</a:t>
                      </a:r>
                    </a:p>
                  </a:txBody>
                  <a:tcPr/>
                </a:tc>
                <a:extLst>
                  <a:ext uri="{0D108BD9-81ED-4DB2-BD59-A6C34878D82A}">
                    <a16:rowId xmlns:a16="http://schemas.microsoft.com/office/drawing/2014/main" val="385155920"/>
                  </a:ext>
                </a:extLst>
              </a:tr>
              <a:tr h="645873">
                <a:tc>
                  <a:txBody>
                    <a:bodyPr/>
                    <a:lstStyle/>
                    <a:p>
                      <a:pPr algn="ctr"/>
                      <a:r>
                        <a:rPr lang="en-US" sz="2000">
                          <a:latin typeface="Times New Roman" panose="02020603050405020304" pitchFamily="18" charset="0"/>
                          <a:cs typeface="Times New Roman" panose="02020603050405020304" pitchFamily="18" charset="0"/>
                        </a:rPr>
                        <a:t>Board/Modem</a:t>
                      </a:r>
                    </a:p>
                  </a:txBody>
                  <a:tcPr/>
                </a:tc>
                <a:tc>
                  <a:txBody>
                    <a:bodyPr/>
                    <a:lstStyle/>
                    <a:p>
                      <a:pPr algn="ctr"/>
                      <a:r>
                        <a:rPr lang="en-US" sz="2000">
                          <a:latin typeface="Times New Roman" panose="02020603050405020304" pitchFamily="18" charset="0"/>
                          <a:cs typeface="Times New Roman" panose="02020603050405020304" pitchFamily="18" charset="0"/>
                        </a:rPr>
                        <a:t>$132.50</a:t>
                      </a:r>
                    </a:p>
                  </a:txBody>
                  <a:tcPr/>
                </a:tc>
                <a:extLst>
                  <a:ext uri="{0D108BD9-81ED-4DB2-BD59-A6C34878D82A}">
                    <a16:rowId xmlns:a16="http://schemas.microsoft.com/office/drawing/2014/main" val="3063423364"/>
                  </a:ext>
                </a:extLst>
              </a:tr>
              <a:tr h="567330">
                <a:tc>
                  <a:txBody>
                    <a:bodyPr/>
                    <a:lstStyle/>
                    <a:p>
                      <a:pPr algn="ctr"/>
                      <a:r>
                        <a:rPr lang="en-US" sz="2000">
                          <a:latin typeface="Times New Roman" panose="02020603050405020304" pitchFamily="18" charset="0"/>
                          <a:cs typeface="Times New Roman" panose="02020603050405020304" pitchFamily="18" charset="0"/>
                        </a:rPr>
                        <a:t>Packaging/Mechanical</a:t>
                      </a:r>
                    </a:p>
                  </a:txBody>
                  <a:tcPr/>
                </a:tc>
                <a:tc>
                  <a:txBody>
                    <a:bodyPr/>
                    <a:lstStyle/>
                    <a:p>
                      <a:pPr algn="ctr"/>
                      <a:r>
                        <a:rPr lang="en-US" sz="2000">
                          <a:latin typeface="Times New Roman" panose="02020603050405020304" pitchFamily="18" charset="0"/>
                          <a:cs typeface="Times New Roman" panose="02020603050405020304" pitchFamily="18" charset="0"/>
                        </a:rPr>
                        <a:t>$200</a:t>
                      </a:r>
                    </a:p>
                  </a:txBody>
                  <a:tcPr/>
                </a:tc>
                <a:extLst>
                  <a:ext uri="{0D108BD9-81ED-4DB2-BD59-A6C34878D82A}">
                    <a16:rowId xmlns:a16="http://schemas.microsoft.com/office/drawing/2014/main" val="3505316674"/>
                  </a:ext>
                </a:extLst>
              </a:tr>
              <a:tr h="357876">
                <a:tc>
                  <a:txBody>
                    <a:bodyPr/>
                    <a:lstStyle/>
                    <a:p>
                      <a:pPr algn="ctr"/>
                      <a:r>
                        <a:rPr lang="en-US" sz="2000">
                          <a:latin typeface="Times New Roman" panose="02020603050405020304" pitchFamily="18" charset="0"/>
                          <a:cs typeface="Times New Roman" panose="02020603050405020304" pitchFamily="18" charset="0"/>
                        </a:rPr>
                        <a:t>Additional Funds</a:t>
                      </a:r>
                    </a:p>
                  </a:txBody>
                  <a:tcPr/>
                </a:tc>
                <a:tc>
                  <a:txBody>
                    <a:bodyPr/>
                    <a:lstStyle/>
                    <a:p>
                      <a:pPr algn="ctr"/>
                      <a:r>
                        <a:rPr lang="en-US" sz="2000">
                          <a:latin typeface="Times New Roman" panose="02020603050405020304" pitchFamily="18" charset="0"/>
                          <a:cs typeface="Times New Roman" panose="02020603050405020304" pitchFamily="18" charset="0"/>
                        </a:rPr>
                        <a:t>$200 (Maximum)</a:t>
                      </a:r>
                    </a:p>
                  </a:txBody>
                  <a:tcPr/>
                </a:tc>
                <a:extLst>
                  <a:ext uri="{0D108BD9-81ED-4DB2-BD59-A6C34878D82A}">
                    <a16:rowId xmlns:a16="http://schemas.microsoft.com/office/drawing/2014/main" val="3446844590"/>
                  </a:ext>
                </a:extLst>
              </a:tr>
              <a:tr h="357876">
                <a:tc>
                  <a:txBody>
                    <a:bodyPr/>
                    <a:lstStyle/>
                    <a:p>
                      <a:pPr algn="ctr"/>
                      <a:r>
                        <a:rPr lang="en-US" sz="2000" b="1">
                          <a:latin typeface="Times New Roman" panose="02020603050405020304" pitchFamily="18" charset="0"/>
                          <a:cs typeface="Times New Roman" panose="02020603050405020304" pitchFamily="18" charset="0"/>
                        </a:rPr>
                        <a:t>Total Budget Left</a:t>
                      </a:r>
                    </a:p>
                  </a:txBody>
                  <a:tcPr/>
                </a:tc>
                <a:tc>
                  <a:txBody>
                    <a:bodyPr/>
                    <a:lstStyle/>
                    <a:p>
                      <a:pPr algn="ctr"/>
                      <a:r>
                        <a:rPr lang="en-US" sz="2000" b="1" dirty="0">
                          <a:latin typeface="Times New Roman" panose="02020603050405020304" pitchFamily="18" charset="0"/>
                          <a:cs typeface="Times New Roman" panose="02020603050405020304" pitchFamily="18" charset="0"/>
                        </a:rPr>
                        <a:t>$634.56</a:t>
                      </a:r>
                    </a:p>
                  </a:txBody>
                  <a:tcPr/>
                </a:tc>
                <a:extLst>
                  <a:ext uri="{0D108BD9-81ED-4DB2-BD59-A6C34878D82A}">
                    <a16:rowId xmlns:a16="http://schemas.microsoft.com/office/drawing/2014/main" val="1659825321"/>
                  </a:ext>
                </a:extLst>
              </a:tr>
            </a:tbl>
          </a:graphicData>
        </a:graphic>
      </p:graphicFrame>
    </p:spTree>
    <p:extLst>
      <p:ext uri="{BB962C8B-B14F-4D97-AF65-F5344CB8AC3E}">
        <p14:creationId xmlns:p14="http://schemas.microsoft.com/office/powerpoint/2010/main" val="332192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87E47-11EF-6945-D937-DF3D9084F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B35F6-55AA-706F-ADBB-BD60A474201C}"/>
              </a:ext>
            </a:extLst>
          </p:cNvPr>
          <p:cNvSpPr>
            <a:spLocks noGrp="1"/>
          </p:cNvSpPr>
          <p:nvPr>
            <p:ph type="title"/>
          </p:nvPr>
        </p:nvSpPr>
        <p:spPr>
          <a:xfrm>
            <a:off x="0" y="0"/>
            <a:ext cx="8941525" cy="695324"/>
          </a:xfrm>
        </p:spPr>
        <p:txBody>
          <a:bodyPr/>
          <a:lstStyle/>
          <a:p>
            <a:pPr algn="l"/>
            <a:r>
              <a:rPr lang="en-US">
                <a:solidFill>
                  <a:schemeClr val="bg1"/>
                </a:solidFill>
                <a:latin typeface="Aptos"/>
              </a:rPr>
              <a:t>FEASIBILITY – General and Sensors</a:t>
            </a:r>
            <a:endParaRPr lang="en-US">
              <a:solidFill>
                <a:schemeClr val="bg1"/>
              </a:solidFill>
              <a:latin typeface="Aptos" panose="020B0004020202020204" pitchFamily="34" charset="0"/>
            </a:endParaRPr>
          </a:p>
        </p:txBody>
      </p:sp>
      <p:graphicFrame>
        <p:nvGraphicFramePr>
          <p:cNvPr id="4" name="Table 3">
            <a:extLst>
              <a:ext uri="{FF2B5EF4-FFF2-40B4-BE49-F238E27FC236}">
                <a16:creationId xmlns:a16="http://schemas.microsoft.com/office/drawing/2014/main" id="{2C27CEC9-DBE7-547A-B5DD-98EAA15AD703}"/>
              </a:ext>
            </a:extLst>
          </p:cNvPr>
          <p:cNvGraphicFramePr>
            <a:graphicFrameLocks noGrp="1"/>
          </p:cNvGraphicFramePr>
          <p:nvPr>
            <p:extLst>
              <p:ext uri="{D42A27DB-BD31-4B8C-83A1-F6EECF244321}">
                <p14:modId xmlns:p14="http://schemas.microsoft.com/office/powerpoint/2010/main" val="3075560090"/>
              </p:ext>
            </p:extLst>
          </p:nvPr>
        </p:nvGraphicFramePr>
        <p:xfrm>
          <a:off x="0" y="695324"/>
          <a:ext cx="9144000" cy="5245146"/>
        </p:xfrm>
        <a:graphic>
          <a:graphicData uri="http://schemas.openxmlformats.org/drawingml/2006/table">
            <a:tbl>
              <a:tblPr firstRow="1" bandRow="1">
                <a:tableStyleId>{5940675A-B579-460E-94D1-54222C63F5DA}</a:tableStyleId>
              </a:tblPr>
              <a:tblGrid>
                <a:gridCol w="2296400">
                  <a:extLst>
                    <a:ext uri="{9D8B030D-6E8A-4147-A177-3AD203B41FA5}">
                      <a16:colId xmlns:a16="http://schemas.microsoft.com/office/drawing/2014/main" val="1283730541"/>
                    </a:ext>
                  </a:extLst>
                </a:gridCol>
                <a:gridCol w="2835919">
                  <a:extLst>
                    <a:ext uri="{9D8B030D-6E8A-4147-A177-3AD203B41FA5}">
                      <a16:colId xmlns:a16="http://schemas.microsoft.com/office/drawing/2014/main" val="2815115203"/>
                    </a:ext>
                  </a:extLst>
                </a:gridCol>
                <a:gridCol w="4011681">
                  <a:extLst>
                    <a:ext uri="{9D8B030D-6E8A-4147-A177-3AD203B41FA5}">
                      <a16:colId xmlns:a16="http://schemas.microsoft.com/office/drawing/2014/main" val="651081372"/>
                    </a:ext>
                  </a:extLst>
                </a:gridCol>
              </a:tblGrid>
              <a:tr h="300917">
                <a:tc>
                  <a:txBody>
                    <a:bodyPr/>
                    <a:lstStyle/>
                    <a:p>
                      <a:pPr algn="ctr"/>
                      <a:r>
                        <a:rPr lang="en-US" sz="1400" b="1" dirty="0"/>
                        <a:t>Risk/Concern</a:t>
                      </a:r>
                    </a:p>
                  </a:txBody>
                  <a:tcPr anchor="ctr">
                    <a:solidFill>
                      <a:schemeClr val="accent4">
                        <a:lumMod val="20000"/>
                        <a:lumOff val="80000"/>
                      </a:schemeClr>
                    </a:solidFill>
                  </a:tcPr>
                </a:tc>
                <a:tc>
                  <a:txBody>
                    <a:bodyPr/>
                    <a:lstStyle/>
                    <a:p>
                      <a:pPr algn="l"/>
                      <a:r>
                        <a:rPr lang="en-US" sz="1400" b="1" dirty="0"/>
                        <a:t>Feasibility/Risk Mitigation</a:t>
                      </a:r>
                    </a:p>
                  </a:txBody>
                  <a:tcPr anchor="ctr">
                    <a:solidFill>
                      <a:schemeClr val="accent4">
                        <a:lumMod val="20000"/>
                        <a:lumOff val="80000"/>
                      </a:schemeClr>
                    </a:solidFill>
                  </a:tcPr>
                </a:tc>
                <a:tc>
                  <a:txBody>
                    <a:bodyPr/>
                    <a:lstStyle/>
                    <a:p>
                      <a:pPr algn="l"/>
                      <a:r>
                        <a:rPr lang="en-US" sz="1400" b="1"/>
                        <a:t>Responsible Parties</a:t>
                      </a:r>
                    </a:p>
                  </a:txBody>
                  <a:tcPr anchor="ctr">
                    <a:solidFill>
                      <a:schemeClr val="accent4">
                        <a:lumMod val="20000"/>
                        <a:lumOff val="80000"/>
                      </a:schemeClr>
                    </a:solidFill>
                  </a:tcPr>
                </a:tc>
                <a:extLst>
                  <a:ext uri="{0D108BD9-81ED-4DB2-BD59-A6C34878D82A}">
                    <a16:rowId xmlns:a16="http://schemas.microsoft.com/office/drawing/2014/main" val="3357166394"/>
                  </a:ext>
                </a:extLst>
              </a:tr>
              <a:tr h="932842">
                <a:tc>
                  <a:txBody>
                    <a:bodyPr/>
                    <a:lstStyle/>
                    <a:p>
                      <a:pPr algn="ctr"/>
                      <a:r>
                        <a:rPr lang="en-US" sz="1400" b="1"/>
                        <a:t>Timeline</a:t>
                      </a:r>
                    </a:p>
                  </a:txBody>
                  <a:tcPr anchor="ctr">
                    <a:solidFill>
                      <a:schemeClr val="bg1"/>
                    </a:solidFill>
                  </a:tcPr>
                </a:tc>
                <a:tc>
                  <a:txBody>
                    <a:bodyPr/>
                    <a:lstStyle/>
                    <a:p>
                      <a:pPr algn="l"/>
                      <a:r>
                        <a:rPr lang="en-US" sz="1400"/>
                        <a:t>Our timeline is feasible. We have ordered sensors and completed what we intended in the first semester.</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t>Everyone</a:t>
                      </a:r>
                    </a:p>
                  </a:txBody>
                  <a:tcPr anchor="ctr"/>
                </a:tc>
                <a:extLst>
                  <a:ext uri="{0D108BD9-81ED-4DB2-BD59-A6C34878D82A}">
                    <a16:rowId xmlns:a16="http://schemas.microsoft.com/office/drawing/2014/main" val="479924082"/>
                  </a:ext>
                </a:extLst>
              </a:tr>
              <a:tr h="1068106">
                <a:tc>
                  <a:txBody>
                    <a:bodyPr/>
                    <a:lstStyle/>
                    <a:p>
                      <a:pPr algn="ctr"/>
                      <a:r>
                        <a:rPr lang="en-US" sz="1400" b="1"/>
                        <a:t>Sensor Accuracy</a:t>
                      </a:r>
                    </a:p>
                  </a:txBody>
                  <a:tcPr anchor="ctr">
                    <a:solidFill>
                      <a:schemeClr val="bg1"/>
                    </a:solidFill>
                  </a:tcPr>
                </a:tc>
                <a:tc>
                  <a:txBody>
                    <a:bodyPr/>
                    <a:lstStyle/>
                    <a:p>
                      <a:pPr algn="l"/>
                      <a:r>
                        <a:rPr lang="en-US" sz="1400"/>
                        <a:t>Ensure the sensors are accurate to Mesonet standards. If not, we will need to find another sensor that fulfills our needs.</a:t>
                      </a:r>
                    </a:p>
                  </a:txBody>
                  <a:tcPr anchor="ctr"/>
                </a:tc>
                <a:tc>
                  <a:txBody>
                    <a:bodyPr/>
                    <a:lstStyle/>
                    <a:p>
                      <a:pPr marL="0" marR="0" lvl="0" indent="0" algn="l" rtl="0" eaLnBrk="1" fontAlgn="auto" latinLnBrk="0" hangingPunct="1">
                        <a:lnSpc>
                          <a:spcPct val="100000"/>
                        </a:lnSpc>
                        <a:spcBef>
                          <a:spcPts val="0"/>
                        </a:spcBef>
                        <a:spcAft>
                          <a:spcPts val="0"/>
                        </a:spcAft>
                        <a:buClr>
                          <a:srgbClr val="000000"/>
                        </a:buClr>
                        <a:buSzTx/>
                        <a:buFont typeface="Arial"/>
                        <a:buNone/>
                      </a:pPr>
                      <a:r>
                        <a:rPr lang="en-US" sz="1400"/>
                        <a:t>Gantzen Miller and Kennedy Jones</a:t>
                      </a:r>
                    </a:p>
                  </a:txBody>
                  <a:tcPr anchor="ctr"/>
                </a:tc>
                <a:extLst>
                  <a:ext uri="{0D108BD9-81ED-4DB2-BD59-A6C34878D82A}">
                    <a16:rowId xmlns:a16="http://schemas.microsoft.com/office/drawing/2014/main" val="2063973305"/>
                  </a:ext>
                </a:extLst>
              </a:tr>
              <a:tr h="929627">
                <a:tc>
                  <a:txBody>
                    <a:bodyPr/>
                    <a:lstStyle/>
                    <a:p>
                      <a:pPr algn="ctr"/>
                      <a:r>
                        <a:rPr lang="en-US" sz="1400" b="1"/>
                        <a:t>Size</a:t>
                      </a:r>
                    </a:p>
                  </a:txBody>
                  <a:tcPr anchor="ctr">
                    <a:solidFill>
                      <a:schemeClr val="bg1"/>
                    </a:solidFill>
                  </a:tcPr>
                </a:tc>
                <a:tc>
                  <a:txBody>
                    <a:bodyPr/>
                    <a:lstStyle/>
                    <a:p>
                      <a:pPr algn="l"/>
                      <a:r>
                        <a:rPr lang="en-US" sz="1400" dirty="0"/>
                        <a:t>With the size of our sensors, we believe a small and compact design will be able to be achieved.</a:t>
                      </a:r>
                    </a:p>
                  </a:txBody>
                  <a:tcPr anchor="ctr"/>
                </a:tc>
                <a:tc>
                  <a:txBody>
                    <a:bodyPr/>
                    <a:lstStyle/>
                    <a:p>
                      <a:pPr algn="l"/>
                      <a:r>
                        <a:rPr lang="en-US" sz="1400"/>
                        <a:t>Ben Rodgers</a:t>
                      </a:r>
                    </a:p>
                  </a:txBody>
                  <a:tcPr anchor="ctr"/>
                </a:tc>
                <a:extLst>
                  <a:ext uri="{0D108BD9-81ED-4DB2-BD59-A6C34878D82A}">
                    <a16:rowId xmlns:a16="http://schemas.microsoft.com/office/drawing/2014/main" val="4094596210"/>
                  </a:ext>
                </a:extLst>
              </a:tr>
              <a:tr h="1068106">
                <a:tc>
                  <a:txBody>
                    <a:bodyPr/>
                    <a:lstStyle/>
                    <a:p>
                      <a:pPr algn="ctr"/>
                      <a:r>
                        <a:rPr lang="en-US" sz="1400" b="1"/>
                        <a:t>Sensor Replacement</a:t>
                      </a:r>
                    </a:p>
                  </a:txBody>
                  <a:tcPr anchor="ctr">
                    <a:solidFill>
                      <a:schemeClr val="bg1"/>
                    </a:solidFill>
                  </a:tcPr>
                </a:tc>
                <a:tc>
                  <a:txBody>
                    <a:bodyPr/>
                    <a:lstStyle/>
                    <a:p>
                      <a:pPr algn="l"/>
                      <a:r>
                        <a:rPr lang="en-US" sz="1400" dirty="0"/>
                        <a:t>Using the Stemma QT connectors ensures that if a product becomes unavailable, an equivalent sensors will be able to be easily installed.</a:t>
                      </a:r>
                    </a:p>
                  </a:txBody>
                  <a:tcPr anchor="ctr"/>
                </a:tc>
                <a:tc>
                  <a:txBody>
                    <a:bodyPr/>
                    <a:lstStyle/>
                    <a:p>
                      <a:pPr lvl="0" algn="l">
                        <a:buNone/>
                      </a:pPr>
                      <a:r>
                        <a:rPr lang="en-US" sz="1400" b="0" i="0" u="none" strike="noStrike" noProof="0" dirty="0">
                          <a:solidFill>
                            <a:srgbClr val="000000"/>
                          </a:solidFill>
                          <a:latin typeface="Calibri"/>
                        </a:rPr>
                        <a:t>Gantzen Miller and Kennedy Jones</a:t>
                      </a:r>
                      <a:endParaRPr lang="en-US" dirty="0"/>
                    </a:p>
                  </a:txBody>
                  <a:tcPr anchor="ctr"/>
                </a:tc>
                <a:extLst>
                  <a:ext uri="{0D108BD9-81ED-4DB2-BD59-A6C34878D82A}">
                    <a16:rowId xmlns:a16="http://schemas.microsoft.com/office/drawing/2014/main" val="131058351"/>
                  </a:ext>
                </a:extLst>
              </a:tr>
              <a:tr h="929627">
                <a:tc>
                  <a:txBody>
                    <a:bodyPr/>
                    <a:lstStyle/>
                    <a:p>
                      <a:pPr algn="ctr"/>
                      <a:r>
                        <a:rPr lang="en-US" sz="1400" b="1"/>
                        <a:t>Weather proofing</a:t>
                      </a:r>
                    </a:p>
                  </a:txBody>
                  <a:tcPr anchor="ctr">
                    <a:solidFill>
                      <a:schemeClr val="bg1"/>
                    </a:solidFill>
                  </a:tcPr>
                </a:tc>
                <a:tc>
                  <a:txBody>
                    <a:bodyPr/>
                    <a:lstStyle/>
                    <a:p>
                      <a:pPr algn="l"/>
                      <a:r>
                        <a:rPr lang="en-US" sz="1400"/>
                        <a:t>Sensors and housing will be tested individually to ensure double protection against the elements. </a:t>
                      </a:r>
                    </a:p>
                  </a:txBody>
                  <a:tcPr anchor="ctr"/>
                </a:tc>
                <a:tc>
                  <a:txBody>
                    <a:bodyPr/>
                    <a:lstStyle/>
                    <a:p>
                      <a:pPr lvl="0" algn="l">
                        <a:buNone/>
                      </a:pPr>
                      <a:r>
                        <a:rPr lang="en-US" sz="1400" b="0" i="0" u="none" strike="noStrike" noProof="0" dirty="0">
                          <a:solidFill>
                            <a:srgbClr val="000000"/>
                          </a:solidFill>
                          <a:latin typeface="Calibri"/>
                        </a:rPr>
                        <a:t>Ben Rodgers and Kennedy Jones</a:t>
                      </a:r>
                    </a:p>
                  </a:txBody>
                  <a:tcPr anchor="ctr"/>
                </a:tc>
                <a:extLst>
                  <a:ext uri="{0D108BD9-81ED-4DB2-BD59-A6C34878D82A}">
                    <a16:rowId xmlns:a16="http://schemas.microsoft.com/office/drawing/2014/main" val="939737943"/>
                  </a:ext>
                </a:extLst>
              </a:tr>
            </a:tbl>
          </a:graphicData>
        </a:graphic>
      </p:graphicFrame>
    </p:spTree>
    <p:extLst>
      <p:ext uri="{BB962C8B-B14F-4D97-AF65-F5344CB8AC3E}">
        <p14:creationId xmlns:p14="http://schemas.microsoft.com/office/powerpoint/2010/main" val="250177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ED8C2-05EE-9084-88E4-77572463F8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2B67E-BCB8-F3D1-6EBD-C141260C5C03}"/>
              </a:ext>
            </a:extLst>
          </p:cNvPr>
          <p:cNvSpPr>
            <a:spLocks noGrp="1"/>
          </p:cNvSpPr>
          <p:nvPr>
            <p:ph type="title"/>
          </p:nvPr>
        </p:nvSpPr>
        <p:spPr>
          <a:xfrm>
            <a:off x="0" y="-1"/>
            <a:ext cx="8229600" cy="689113"/>
          </a:xfrm>
        </p:spPr>
        <p:txBody>
          <a:bodyPr/>
          <a:lstStyle/>
          <a:p>
            <a:pPr algn="l"/>
            <a:r>
              <a:rPr lang="en-US">
                <a:solidFill>
                  <a:schemeClr val="bg1"/>
                </a:solidFill>
                <a:latin typeface="Aptos" panose="020B0004020202020204" pitchFamily="34" charset="0"/>
              </a:rPr>
              <a:t>FEASIBILITY – Power Related</a:t>
            </a:r>
          </a:p>
        </p:txBody>
      </p:sp>
      <p:graphicFrame>
        <p:nvGraphicFramePr>
          <p:cNvPr id="4" name="Table 3">
            <a:extLst>
              <a:ext uri="{FF2B5EF4-FFF2-40B4-BE49-F238E27FC236}">
                <a16:creationId xmlns:a16="http://schemas.microsoft.com/office/drawing/2014/main" id="{6DBB7AC3-E023-1496-5663-ABCE77CA70DA}"/>
              </a:ext>
            </a:extLst>
          </p:cNvPr>
          <p:cNvGraphicFramePr>
            <a:graphicFrameLocks noGrp="1"/>
          </p:cNvGraphicFramePr>
          <p:nvPr>
            <p:extLst>
              <p:ext uri="{D42A27DB-BD31-4B8C-83A1-F6EECF244321}">
                <p14:modId xmlns:p14="http://schemas.microsoft.com/office/powerpoint/2010/main" val="974340173"/>
              </p:ext>
            </p:extLst>
          </p:nvPr>
        </p:nvGraphicFramePr>
        <p:xfrm>
          <a:off x="0" y="689112"/>
          <a:ext cx="9143999" cy="5067299"/>
        </p:xfrm>
        <a:graphic>
          <a:graphicData uri="http://schemas.openxmlformats.org/drawingml/2006/table">
            <a:tbl>
              <a:tblPr firstRow="1" bandRow="1">
                <a:tableStyleId>{5940675A-B579-460E-94D1-54222C63F5DA}</a:tableStyleId>
              </a:tblPr>
              <a:tblGrid>
                <a:gridCol w="2062913">
                  <a:extLst>
                    <a:ext uri="{9D8B030D-6E8A-4147-A177-3AD203B41FA5}">
                      <a16:colId xmlns:a16="http://schemas.microsoft.com/office/drawing/2014/main" val="1283730541"/>
                    </a:ext>
                  </a:extLst>
                </a:gridCol>
                <a:gridCol w="2793562">
                  <a:extLst>
                    <a:ext uri="{9D8B030D-6E8A-4147-A177-3AD203B41FA5}">
                      <a16:colId xmlns:a16="http://schemas.microsoft.com/office/drawing/2014/main" val="2815115203"/>
                    </a:ext>
                  </a:extLst>
                </a:gridCol>
                <a:gridCol w="4287524">
                  <a:extLst>
                    <a:ext uri="{9D8B030D-6E8A-4147-A177-3AD203B41FA5}">
                      <a16:colId xmlns:a16="http://schemas.microsoft.com/office/drawing/2014/main" val="651081372"/>
                    </a:ext>
                  </a:extLst>
                </a:gridCol>
              </a:tblGrid>
              <a:tr h="323792">
                <a:tc>
                  <a:txBody>
                    <a:bodyPr/>
                    <a:lstStyle/>
                    <a:p>
                      <a:pPr algn="ctr"/>
                      <a:r>
                        <a:rPr lang="en-US" sz="1400" b="1"/>
                        <a:t>Risk/Concern</a:t>
                      </a:r>
                    </a:p>
                  </a:txBody>
                  <a:tcPr anchor="ctr">
                    <a:solidFill>
                      <a:schemeClr val="accent4">
                        <a:lumMod val="20000"/>
                        <a:lumOff val="80000"/>
                      </a:schemeClr>
                    </a:solidFill>
                  </a:tcPr>
                </a:tc>
                <a:tc>
                  <a:txBody>
                    <a:bodyPr/>
                    <a:lstStyle/>
                    <a:p>
                      <a:pPr algn="l"/>
                      <a:r>
                        <a:rPr lang="en-US" sz="1400" b="1"/>
                        <a:t>Risk Mitigation</a:t>
                      </a:r>
                    </a:p>
                  </a:txBody>
                  <a:tcPr anchor="ctr">
                    <a:solidFill>
                      <a:schemeClr val="accent4">
                        <a:lumMod val="20000"/>
                        <a:lumOff val="80000"/>
                      </a:schemeClr>
                    </a:solidFill>
                  </a:tcPr>
                </a:tc>
                <a:tc>
                  <a:txBody>
                    <a:bodyPr/>
                    <a:lstStyle/>
                    <a:p>
                      <a:pPr algn="l"/>
                      <a:r>
                        <a:rPr lang="en-US" sz="1400" b="1"/>
                        <a:t>Responsible Parties</a:t>
                      </a:r>
                    </a:p>
                  </a:txBody>
                  <a:tcPr anchor="ctr">
                    <a:solidFill>
                      <a:schemeClr val="accent4">
                        <a:lumMod val="20000"/>
                        <a:lumOff val="80000"/>
                      </a:schemeClr>
                    </a:solidFill>
                  </a:tcPr>
                </a:tc>
                <a:extLst>
                  <a:ext uri="{0D108BD9-81ED-4DB2-BD59-A6C34878D82A}">
                    <a16:rowId xmlns:a16="http://schemas.microsoft.com/office/drawing/2014/main" val="3357166394"/>
                  </a:ext>
                </a:extLst>
              </a:tr>
              <a:tr h="1230410">
                <a:tc>
                  <a:txBody>
                    <a:bodyPr/>
                    <a:lstStyle/>
                    <a:p>
                      <a:pPr algn="ctr"/>
                      <a:r>
                        <a:rPr lang="en-US" sz="1400" b="1"/>
                        <a:t>Undercharging</a:t>
                      </a:r>
                    </a:p>
                  </a:txBody>
                  <a:tcPr anchor="ctr">
                    <a:solidFill>
                      <a:schemeClr val="bg1"/>
                    </a:solidFill>
                  </a:tcPr>
                </a:tc>
                <a:tc>
                  <a:txBody>
                    <a:bodyPr/>
                    <a:lstStyle/>
                    <a:p>
                      <a:pPr algn="l"/>
                      <a:r>
                        <a:rPr lang="en-US" sz="1400"/>
                        <a:t>Ample battery sizing with worst case sunlight data calculated in. What is the worst possible generation for different time spans?</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t>Christian Evans and Abdullah Ali</a:t>
                      </a:r>
                    </a:p>
                  </a:txBody>
                  <a:tcPr anchor="ctr"/>
                </a:tc>
                <a:extLst>
                  <a:ext uri="{0D108BD9-81ED-4DB2-BD59-A6C34878D82A}">
                    <a16:rowId xmlns:a16="http://schemas.microsoft.com/office/drawing/2014/main" val="479924082"/>
                  </a:ext>
                </a:extLst>
              </a:tr>
              <a:tr h="777101">
                <a:tc>
                  <a:txBody>
                    <a:bodyPr/>
                    <a:lstStyle/>
                    <a:p>
                      <a:pPr algn="ctr"/>
                      <a:r>
                        <a:rPr lang="en-US" sz="1400" b="1"/>
                        <a:t>Overcharging</a:t>
                      </a:r>
                    </a:p>
                  </a:txBody>
                  <a:tcPr anchor="ctr">
                    <a:solidFill>
                      <a:schemeClr val="bg1"/>
                    </a:solidFill>
                  </a:tcPr>
                </a:tc>
                <a:tc>
                  <a:txBody>
                    <a:bodyPr/>
                    <a:lstStyle/>
                    <a:p>
                      <a:pPr algn="l"/>
                      <a:r>
                        <a:rPr lang="en-US" sz="1400"/>
                        <a:t>Charge controller system placed in PDN between solar panel and battery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a:t>Christian Evans and Abdullah Ali</a:t>
                      </a:r>
                    </a:p>
                  </a:txBody>
                  <a:tcPr anchor="ctr"/>
                </a:tc>
                <a:extLst>
                  <a:ext uri="{0D108BD9-81ED-4DB2-BD59-A6C34878D82A}">
                    <a16:rowId xmlns:a16="http://schemas.microsoft.com/office/drawing/2014/main" val="2063973305"/>
                  </a:ext>
                </a:extLst>
              </a:tr>
              <a:tr h="1181795">
                <a:tc>
                  <a:txBody>
                    <a:bodyPr/>
                    <a:lstStyle/>
                    <a:p>
                      <a:pPr algn="ctr"/>
                      <a:r>
                        <a:rPr lang="en-US" sz="1400" b="1"/>
                        <a:t>Incorrect Sizing</a:t>
                      </a:r>
                    </a:p>
                  </a:txBody>
                  <a:tcPr anchor="ctr">
                    <a:solidFill>
                      <a:schemeClr val="bg1"/>
                    </a:solidFill>
                  </a:tcPr>
                </a:tc>
                <a:tc>
                  <a:txBody>
                    <a:bodyPr/>
                    <a:lstStyle/>
                    <a:p>
                      <a:pPr algn="l"/>
                      <a:r>
                        <a:rPr lang="en-US" sz="1400"/>
                        <a:t>Ample simulation and rigorous worst-case testing pre-selection of panel and battery (amp hour safety margin)</a:t>
                      </a:r>
                    </a:p>
                  </a:txBody>
                  <a:tcPr anchor="ctr"/>
                </a:tc>
                <a:tc>
                  <a:txBody>
                    <a:bodyPr/>
                    <a:lstStyle/>
                    <a:p>
                      <a:pPr algn="l"/>
                      <a:r>
                        <a:rPr lang="en-US" sz="1400"/>
                        <a:t>Christian Evans and Abdullah Ali</a:t>
                      </a:r>
                    </a:p>
                  </a:txBody>
                  <a:tcPr anchor="ctr"/>
                </a:tc>
                <a:extLst>
                  <a:ext uri="{0D108BD9-81ED-4DB2-BD59-A6C34878D82A}">
                    <a16:rowId xmlns:a16="http://schemas.microsoft.com/office/drawing/2014/main" val="4094596210"/>
                  </a:ext>
                </a:extLst>
              </a:tr>
              <a:tr h="550446">
                <a:tc>
                  <a:txBody>
                    <a:bodyPr/>
                    <a:lstStyle/>
                    <a:p>
                      <a:pPr algn="ctr"/>
                      <a:r>
                        <a:rPr lang="en-US" sz="1400" b="1"/>
                        <a:t>PCB Design Experience</a:t>
                      </a:r>
                    </a:p>
                  </a:txBody>
                  <a:tcPr anchor="ctr">
                    <a:solidFill>
                      <a:schemeClr val="bg1"/>
                    </a:solidFill>
                  </a:tcPr>
                </a:tc>
                <a:tc>
                  <a:txBody>
                    <a:bodyPr/>
                    <a:lstStyle/>
                    <a:p>
                      <a:pPr algn="l"/>
                      <a:r>
                        <a:rPr lang="en-US" sz="1400"/>
                        <a:t>Reliance on teammates with design experience (Gantzen)</a:t>
                      </a:r>
                    </a:p>
                  </a:txBody>
                  <a:tcPr anchor="ctr"/>
                </a:tc>
                <a:tc>
                  <a:txBody>
                    <a:bodyPr/>
                    <a:lstStyle/>
                    <a:p>
                      <a:pPr algn="l"/>
                      <a:r>
                        <a:rPr lang="en-US" sz="1400"/>
                        <a:t>Christian Evans and Gantzen Miller</a:t>
                      </a:r>
                    </a:p>
                  </a:txBody>
                  <a:tcPr anchor="ctr"/>
                </a:tc>
                <a:extLst>
                  <a:ext uri="{0D108BD9-81ED-4DB2-BD59-A6C34878D82A}">
                    <a16:rowId xmlns:a16="http://schemas.microsoft.com/office/drawing/2014/main" val="131058351"/>
                  </a:ext>
                </a:extLst>
              </a:tr>
              <a:tr h="1003755">
                <a:tc>
                  <a:txBody>
                    <a:bodyPr/>
                    <a:lstStyle/>
                    <a:p>
                      <a:pPr algn="ctr"/>
                      <a:r>
                        <a:rPr lang="en-US" sz="1400" b="1"/>
                        <a:t>Control System Design Experience</a:t>
                      </a:r>
                    </a:p>
                  </a:txBody>
                  <a:tcPr anchor="ctr">
                    <a:solidFill>
                      <a:schemeClr val="bg1"/>
                    </a:solidFill>
                  </a:tcPr>
                </a:tc>
                <a:tc>
                  <a:txBody>
                    <a:bodyPr/>
                    <a:lstStyle/>
                    <a:p>
                      <a:pPr algn="l"/>
                      <a:r>
                        <a:rPr lang="en-US" sz="1400"/>
                        <a:t>Preexisting convertor design with well documented control system design (aka READ THE DATASHEETS)</a:t>
                      </a:r>
                    </a:p>
                  </a:txBody>
                  <a:tcPr anchor="ctr"/>
                </a:tc>
                <a:tc>
                  <a:txBody>
                    <a:bodyPr/>
                    <a:lstStyle/>
                    <a:p>
                      <a:pPr algn="l"/>
                      <a:r>
                        <a:rPr lang="en-US" sz="1400" dirty="0"/>
                        <a:t>Christian Evans and Abdullah Ali</a:t>
                      </a:r>
                    </a:p>
                  </a:txBody>
                  <a:tcPr anchor="ctr"/>
                </a:tc>
                <a:extLst>
                  <a:ext uri="{0D108BD9-81ED-4DB2-BD59-A6C34878D82A}">
                    <a16:rowId xmlns:a16="http://schemas.microsoft.com/office/drawing/2014/main" val="939737943"/>
                  </a:ext>
                </a:extLst>
              </a:tr>
            </a:tbl>
          </a:graphicData>
        </a:graphic>
      </p:graphicFrame>
    </p:spTree>
    <p:extLst>
      <p:ext uri="{BB962C8B-B14F-4D97-AF65-F5344CB8AC3E}">
        <p14:creationId xmlns:p14="http://schemas.microsoft.com/office/powerpoint/2010/main" val="149576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30AB3-E5AE-52A2-C66C-105ABFDD94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1232B4-A5E3-6912-ACDC-DC4420350485}"/>
              </a:ext>
            </a:extLst>
          </p:cNvPr>
          <p:cNvSpPr>
            <a:spLocks noGrp="1"/>
          </p:cNvSpPr>
          <p:nvPr>
            <p:ph type="title"/>
          </p:nvPr>
        </p:nvSpPr>
        <p:spPr>
          <a:xfrm>
            <a:off x="457200" y="578545"/>
            <a:ext cx="8229600" cy="1143000"/>
          </a:xfrm>
        </p:spPr>
        <p:txBody>
          <a:bodyPr/>
          <a:lstStyle/>
          <a:p>
            <a:r>
              <a:rPr lang="en-US">
                <a:latin typeface="Aptos" panose="020B0004020202020204" pitchFamily="34" charset="0"/>
              </a:rPr>
              <a:t>Objectives, Significance, Novelty</a:t>
            </a:r>
          </a:p>
        </p:txBody>
      </p:sp>
      <p:sp>
        <p:nvSpPr>
          <p:cNvPr id="3" name="Rectangle: Rounded Corners 2">
            <a:extLst>
              <a:ext uri="{FF2B5EF4-FFF2-40B4-BE49-F238E27FC236}">
                <a16:creationId xmlns:a16="http://schemas.microsoft.com/office/drawing/2014/main" id="{255B835C-E476-CB73-5D59-08297FDAC15C}"/>
              </a:ext>
            </a:extLst>
          </p:cNvPr>
          <p:cNvSpPr/>
          <p:nvPr/>
        </p:nvSpPr>
        <p:spPr>
          <a:xfrm>
            <a:off x="288524" y="1714500"/>
            <a:ext cx="2630009" cy="3784106"/>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6519562-B1D5-7E6D-177C-47682EF3CEEC}"/>
              </a:ext>
            </a:extLst>
          </p:cNvPr>
          <p:cNvSpPr/>
          <p:nvPr/>
        </p:nvSpPr>
        <p:spPr>
          <a:xfrm>
            <a:off x="3256994" y="1720048"/>
            <a:ext cx="2630009" cy="3784106"/>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8D984E3-D6ED-8C2C-A0D4-8346582A0CFB}"/>
              </a:ext>
            </a:extLst>
          </p:cNvPr>
          <p:cNvSpPr/>
          <p:nvPr/>
        </p:nvSpPr>
        <p:spPr>
          <a:xfrm>
            <a:off x="6225465" y="1720048"/>
            <a:ext cx="2630009" cy="3784106"/>
          </a:xfrm>
          <a:prstGeom prst="roundRect">
            <a:avLst/>
          </a:prstGeom>
          <a:solidFill>
            <a:schemeClr val="accent4">
              <a:lumMod val="40000"/>
              <a:lumOff val="60000"/>
            </a:schemeClr>
          </a:solidFill>
          <a:ln>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B4C2C02-0656-EAF2-396A-8B08DA173542}"/>
              </a:ext>
            </a:extLst>
          </p:cNvPr>
          <p:cNvSpPr txBox="1"/>
          <p:nvPr/>
        </p:nvSpPr>
        <p:spPr>
          <a:xfrm>
            <a:off x="233038" y="176998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Objective:</a:t>
            </a:r>
          </a:p>
        </p:txBody>
      </p:sp>
      <p:sp>
        <p:nvSpPr>
          <p:cNvPr id="8" name="TextBox 7">
            <a:extLst>
              <a:ext uri="{FF2B5EF4-FFF2-40B4-BE49-F238E27FC236}">
                <a16:creationId xmlns:a16="http://schemas.microsoft.com/office/drawing/2014/main" id="{6AC60D0D-69F8-A585-ABBB-A0E9ADCA56BA}"/>
              </a:ext>
            </a:extLst>
          </p:cNvPr>
          <p:cNvSpPr txBox="1"/>
          <p:nvPr/>
        </p:nvSpPr>
        <p:spPr>
          <a:xfrm>
            <a:off x="3201509" y="176998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Significance:</a:t>
            </a:r>
          </a:p>
        </p:txBody>
      </p:sp>
      <p:sp>
        <p:nvSpPr>
          <p:cNvPr id="9" name="TextBox 8">
            <a:extLst>
              <a:ext uri="{FF2B5EF4-FFF2-40B4-BE49-F238E27FC236}">
                <a16:creationId xmlns:a16="http://schemas.microsoft.com/office/drawing/2014/main" id="{BD8A616A-478A-DF22-E7B1-D7422A385EEC}"/>
              </a:ext>
            </a:extLst>
          </p:cNvPr>
          <p:cNvSpPr txBox="1"/>
          <p:nvPr/>
        </p:nvSpPr>
        <p:spPr>
          <a:xfrm>
            <a:off x="6169979" y="176998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u="sng"/>
              <a:t>Novelty:</a:t>
            </a:r>
          </a:p>
        </p:txBody>
      </p:sp>
      <p:sp>
        <p:nvSpPr>
          <p:cNvPr id="10" name="TextBox 9">
            <a:extLst>
              <a:ext uri="{FF2B5EF4-FFF2-40B4-BE49-F238E27FC236}">
                <a16:creationId xmlns:a16="http://schemas.microsoft.com/office/drawing/2014/main" id="{E93D5D12-F863-5FBA-2D50-5B5865BD01E5}"/>
              </a:ext>
            </a:extLst>
          </p:cNvPr>
          <p:cNvSpPr txBox="1"/>
          <p:nvPr/>
        </p:nvSpPr>
        <p:spPr>
          <a:xfrm>
            <a:off x="6314244" y="2075154"/>
            <a:ext cx="245245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Compact</a:t>
            </a:r>
          </a:p>
          <a:p>
            <a:pPr marL="285750" indent="-285750">
              <a:buChar char="•"/>
            </a:pPr>
            <a:endParaRPr lang="en-US"/>
          </a:p>
          <a:p>
            <a:pPr marL="285750" indent="-285750">
              <a:buChar char="•"/>
            </a:pPr>
            <a:r>
              <a:rPr lang="en-US"/>
              <a:t>Durable</a:t>
            </a:r>
          </a:p>
          <a:p>
            <a:pPr marL="285750" indent="-285750">
              <a:buChar char="•"/>
            </a:pPr>
            <a:endParaRPr lang="en-US"/>
          </a:p>
          <a:p>
            <a:pPr marL="285750" indent="-285750">
              <a:buChar char="•"/>
            </a:pPr>
            <a:r>
              <a:rPr lang="en-US"/>
              <a:t>Easily serviceable</a:t>
            </a:r>
          </a:p>
          <a:p>
            <a:pPr marL="285750" indent="-285750">
              <a:buChar char="•"/>
            </a:pPr>
            <a:endParaRPr lang="en-US"/>
          </a:p>
          <a:p>
            <a:pPr marL="285750" indent="-285750">
              <a:buChar char="•"/>
            </a:pPr>
            <a:r>
              <a:rPr lang="en-US"/>
              <a:t>Exceeds current capability of the product</a:t>
            </a:r>
          </a:p>
          <a:p>
            <a:pPr marL="285750" indent="-285750">
              <a:buChar char="•"/>
            </a:pPr>
            <a:endParaRPr lang="en-US"/>
          </a:p>
          <a:p>
            <a:pPr marL="285750" indent="-285750">
              <a:buChar char="•"/>
            </a:pPr>
            <a:r>
              <a:rPr lang="en-US"/>
              <a:t>Long range communication</a:t>
            </a:r>
          </a:p>
          <a:p>
            <a:pPr marL="285750" indent="-285750">
              <a:buChar char="•"/>
            </a:pPr>
            <a:endParaRPr lang="en-US"/>
          </a:p>
        </p:txBody>
      </p:sp>
      <p:sp>
        <p:nvSpPr>
          <p:cNvPr id="11" name="TextBox 10">
            <a:extLst>
              <a:ext uri="{FF2B5EF4-FFF2-40B4-BE49-F238E27FC236}">
                <a16:creationId xmlns:a16="http://schemas.microsoft.com/office/drawing/2014/main" id="{0A70D64E-C8CC-95EC-042A-8C987317CA77}"/>
              </a:ext>
            </a:extLst>
          </p:cNvPr>
          <p:cNvSpPr txBox="1"/>
          <p:nvPr/>
        </p:nvSpPr>
        <p:spPr>
          <a:xfrm>
            <a:off x="3345773" y="2075154"/>
            <a:ext cx="2452456"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t>Provide lifesaving weather data to underserved communities</a:t>
            </a:r>
          </a:p>
          <a:p>
            <a:pPr marL="285750" indent="-285750">
              <a:buChar char="•"/>
            </a:pPr>
            <a:endParaRPr lang="en-US"/>
          </a:p>
          <a:p>
            <a:pPr marL="285750" indent="-285750">
              <a:buChar char="•"/>
            </a:pPr>
            <a:r>
              <a:rPr lang="en-US"/>
              <a:t>Learn more about microclimates within Kansas</a:t>
            </a:r>
          </a:p>
          <a:p>
            <a:pPr marL="285750" indent="-285750">
              <a:buChar char="•"/>
            </a:pPr>
            <a:endParaRPr lang="en-US"/>
          </a:p>
          <a:p>
            <a:pPr marL="285750" indent="-285750">
              <a:buChar char="•"/>
            </a:pPr>
            <a:r>
              <a:rPr lang="en-US"/>
              <a:t>Help farmers more accurately predict and understand weather patterns</a:t>
            </a:r>
          </a:p>
          <a:p>
            <a:pPr marL="285750" indent="-285750">
              <a:buChar char="•"/>
            </a:pPr>
            <a:endParaRPr lang="en-US"/>
          </a:p>
          <a:p>
            <a:pPr marL="285750" indent="-285750">
              <a:buChar char="•"/>
            </a:pPr>
            <a:endParaRPr lang="en-US"/>
          </a:p>
        </p:txBody>
      </p:sp>
      <p:sp>
        <p:nvSpPr>
          <p:cNvPr id="12" name="TextBox 11">
            <a:extLst>
              <a:ext uri="{FF2B5EF4-FFF2-40B4-BE49-F238E27FC236}">
                <a16:creationId xmlns:a16="http://schemas.microsoft.com/office/drawing/2014/main" id="{38CC8074-4E05-9F20-78F2-08411B8D99F3}"/>
              </a:ext>
            </a:extLst>
          </p:cNvPr>
          <p:cNvSpPr txBox="1"/>
          <p:nvPr/>
        </p:nvSpPr>
        <p:spPr>
          <a:xfrm>
            <a:off x="415149" y="2075154"/>
            <a:ext cx="2460026"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a:t>Design a remote weather station to be comparable with existing weather stations for the K-State </a:t>
            </a:r>
            <a:r>
              <a:rPr lang="en-US" dirty="0" err="1"/>
              <a:t>Mesonet</a:t>
            </a:r>
            <a:r>
              <a:rPr lang="en-US" dirty="0"/>
              <a:t> [1]</a:t>
            </a:r>
          </a:p>
          <a:p>
            <a:pPr marL="285750" indent="-285750">
              <a:buChar char="•"/>
            </a:pPr>
            <a:endParaRPr lang="en-US" dirty="0"/>
          </a:p>
          <a:p>
            <a:pPr marL="285750" indent="-285750">
              <a:buChar char="•"/>
            </a:pPr>
            <a:r>
              <a:rPr lang="en-US" dirty="0"/>
              <a:t>Provide accurate and reliable data</a:t>
            </a:r>
          </a:p>
          <a:p>
            <a:pPr marL="285750" indent="-285750">
              <a:buChar char="•"/>
            </a:pPr>
            <a:endParaRPr lang="en-US" dirty="0"/>
          </a:p>
          <a:p>
            <a:pPr marL="285750" indent="-285750">
              <a:buChar char="•"/>
            </a:pPr>
            <a:r>
              <a:rPr lang="en-US" dirty="0"/>
              <a:t>Provide more documentation to compare previous weather patterns to. </a:t>
            </a:r>
          </a:p>
          <a:p>
            <a:pPr marL="285750" indent="-285750">
              <a:buChar char="•"/>
            </a:pPr>
            <a:endParaRPr lang="en-US" dirty="0"/>
          </a:p>
          <a:p>
            <a:pPr marL="285750" indent="-285750">
              <a:buChar char="•"/>
            </a:pPr>
            <a:endParaRPr lang="en-US" dirty="0"/>
          </a:p>
          <a:p>
            <a:pPr marL="285750" indent="-285750">
              <a:buChar char="•"/>
            </a:pPr>
            <a:endParaRPr lang="en-US" dirty="0"/>
          </a:p>
          <a:p>
            <a:pPr marL="285750" indent="-285750">
              <a:buChar char="•"/>
            </a:pPr>
            <a:endParaRPr lang="en-US" dirty="0"/>
          </a:p>
          <a:p>
            <a:pPr marL="285750" indent="-285750">
              <a:buChar char="•"/>
            </a:pPr>
            <a:endParaRPr lang="en-US" dirty="0"/>
          </a:p>
          <a:p>
            <a:pPr marL="285750" indent="-285750">
              <a:buChar char="•"/>
            </a:pPr>
            <a:endParaRPr lang="en-US" dirty="0"/>
          </a:p>
          <a:p>
            <a:pPr marL="285750" indent="-285750">
              <a:buChar char="•"/>
            </a:pPr>
            <a:endParaRPr lang="en-US" dirty="0"/>
          </a:p>
        </p:txBody>
      </p:sp>
    </p:spTree>
    <p:extLst>
      <p:ext uri="{BB962C8B-B14F-4D97-AF65-F5344CB8AC3E}">
        <p14:creationId xmlns:p14="http://schemas.microsoft.com/office/powerpoint/2010/main" val="1603715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01819-DD86-8207-5B68-F3AA30DE8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18BA5-59F0-39A4-24F0-A63AEB7E49E0}"/>
              </a:ext>
            </a:extLst>
          </p:cNvPr>
          <p:cNvSpPr>
            <a:spLocks noGrp="1"/>
          </p:cNvSpPr>
          <p:nvPr>
            <p:ph type="title"/>
          </p:nvPr>
        </p:nvSpPr>
        <p:spPr>
          <a:xfrm>
            <a:off x="0" y="-1"/>
            <a:ext cx="5380383" cy="715617"/>
          </a:xfrm>
        </p:spPr>
        <p:txBody>
          <a:bodyPr/>
          <a:lstStyle/>
          <a:p>
            <a:pPr algn="l"/>
            <a:r>
              <a:rPr lang="en-US" sz="2800" dirty="0">
                <a:solidFill>
                  <a:schemeClr val="bg1"/>
                </a:solidFill>
                <a:latin typeface="Aptos" panose="020B0004020202020204" pitchFamily="34" charset="0"/>
              </a:rPr>
              <a:t>RACI Chart (Phase 1 Only)</a:t>
            </a:r>
          </a:p>
        </p:txBody>
      </p:sp>
      <p:graphicFrame>
        <p:nvGraphicFramePr>
          <p:cNvPr id="6" name="Table 5">
            <a:extLst>
              <a:ext uri="{FF2B5EF4-FFF2-40B4-BE49-F238E27FC236}">
                <a16:creationId xmlns:a16="http://schemas.microsoft.com/office/drawing/2014/main" id="{C1C1D450-C6B3-394D-841C-11BC0110CB1E}"/>
              </a:ext>
            </a:extLst>
          </p:cNvPr>
          <p:cNvGraphicFramePr>
            <a:graphicFrameLocks noGrp="1"/>
          </p:cNvGraphicFramePr>
          <p:nvPr>
            <p:extLst>
              <p:ext uri="{D42A27DB-BD31-4B8C-83A1-F6EECF244321}">
                <p14:modId xmlns:p14="http://schemas.microsoft.com/office/powerpoint/2010/main" val="3350738864"/>
              </p:ext>
            </p:extLst>
          </p:nvPr>
        </p:nvGraphicFramePr>
        <p:xfrm>
          <a:off x="100584" y="907641"/>
          <a:ext cx="8942831" cy="4569615"/>
        </p:xfrm>
        <a:graphic>
          <a:graphicData uri="http://schemas.openxmlformats.org/drawingml/2006/table">
            <a:tbl>
              <a:tblPr firstRow="1" firstCol="1" bandRow="1">
                <a:tableStyleId>{775DCB02-9BB8-47FD-8907-85C794F793BA}</a:tableStyleId>
              </a:tblPr>
              <a:tblGrid>
                <a:gridCol w="658996">
                  <a:extLst>
                    <a:ext uri="{9D8B030D-6E8A-4147-A177-3AD203B41FA5}">
                      <a16:colId xmlns:a16="http://schemas.microsoft.com/office/drawing/2014/main" val="4015730229"/>
                    </a:ext>
                  </a:extLst>
                </a:gridCol>
                <a:gridCol w="1724485">
                  <a:extLst>
                    <a:ext uri="{9D8B030D-6E8A-4147-A177-3AD203B41FA5}">
                      <a16:colId xmlns:a16="http://schemas.microsoft.com/office/drawing/2014/main" val="3383442877"/>
                    </a:ext>
                  </a:extLst>
                </a:gridCol>
                <a:gridCol w="1069314">
                  <a:extLst>
                    <a:ext uri="{9D8B030D-6E8A-4147-A177-3AD203B41FA5}">
                      <a16:colId xmlns:a16="http://schemas.microsoft.com/office/drawing/2014/main" val="2924644486"/>
                    </a:ext>
                  </a:extLst>
                </a:gridCol>
                <a:gridCol w="1113310">
                  <a:extLst>
                    <a:ext uri="{9D8B030D-6E8A-4147-A177-3AD203B41FA5}">
                      <a16:colId xmlns:a16="http://schemas.microsoft.com/office/drawing/2014/main" val="2551910748"/>
                    </a:ext>
                  </a:extLst>
                </a:gridCol>
                <a:gridCol w="1157307">
                  <a:extLst>
                    <a:ext uri="{9D8B030D-6E8A-4147-A177-3AD203B41FA5}">
                      <a16:colId xmlns:a16="http://schemas.microsoft.com/office/drawing/2014/main" val="274544095"/>
                    </a:ext>
                  </a:extLst>
                </a:gridCol>
                <a:gridCol w="1146786">
                  <a:extLst>
                    <a:ext uri="{9D8B030D-6E8A-4147-A177-3AD203B41FA5}">
                      <a16:colId xmlns:a16="http://schemas.microsoft.com/office/drawing/2014/main" val="4257990943"/>
                    </a:ext>
                  </a:extLst>
                </a:gridCol>
                <a:gridCol w="1123833">
                  <a:extLst>
                    <a:ext uri="{9D8B030D-6E8A-4147-A177-3AD203B41FA5}">
                      <a16:colId xmlns:a16="http://schemas.microsoft.com/office/drawing/2014/main" val="2928486752"/>
                    </a:ext>
                  </a:extLst>
                </a:gridCol>
                <a:gridCol w="948800">
                  <a:extLst>
                    <a:ext uri="{9D8B030D-6E8A-4147-A177-3AD203B41FA5}">
                      <a16:colId xmlns:a16="http://schemas.microsoft.com/office/drawing/2014/main" val="1849076814"/>
                    </a:ext>
                  </a:extLst>
                </a:gridCol>
              </a:tblGrid>
              <a:tr h="692559">
                <a:tc>
                  <a:txBody>
                    <a:bodyPr/>
                    <a:lstStyle/>
                    <a:p>
                      <a:pPr marL="0" marR="0" algn="ctr">
                        <a:lnSpc>
                          <a:spcPct val="100000"/>
                        </a:lnSpc>
                        <a:spcAft>
                          <a:spcPts val="800"/>
                        </a:spcAft>
                        <a:buNone/>
                      </a:pPr>
                      <a:r>
                        <a:rPr lang="en-US" sz="1400" dirty="0">
                          <a:effectLst/>
                        </a:rPr>
                        <a:t>ID</a:t>
                      </a:r>
                      <a:endParaRPr lang="en-US" sz="1400" dirty="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dirty="0">
                          <a:effectLst/>
                        </a:rPr>
                        <a:t>Task</a:t>
                      </a:r>
                      <a:endParaRPr lang="en-US" sz="1400" dirty="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Gantzen Miller</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Kennedy Jones</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Christian Evans</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Abdullah Ali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Pete Ozegovic</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Ben Rogers</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extLst>
                  <a:ext uri="{0D108BD9-81ED-4DB2-BD59-A6C34878D82A}">
                    <a16:rowId xmlns:a16="http://schemas.microsoft.com/office/drawing/2014/main" val="3781779153"/>
                  </a:ext>
                </a:extLst>
              </a:tr>
              <a:tr h="279734">
                <a:tc gridSpan="8">
                  <a:txBody>
                    <a:bodyPr/>
                    <a:lstStyle/>
                    <a:p>
                      <a:pPr marL="0" marR="0">
                        <a:lnSpc>
                          <a:spcPct val="100000"/>
                        </a:lnSpc>
                        <a:spcAft>
                          <a:spcPts val="800"/>
                        </a:spcAft>
                        <a:buNone/>
                      </a:pPr>
                      <a:r>
                        <a:rPr lang="en-US" sz="1400">
                          <a:effectLst/>
                        </a:rPr>
                        <a:t>Phase 1 (Starting Designs)</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6708098"/>
                  </a:ext>
                </a:extLst>
              </a:tr>
              <a:tr h="609937">
                <a:tc>
                  <a:txBody>
                    <a:bodyPr/>
                    <a:lstStyle/>
                    <a:p>
                      <a:pPr marL="0" marR="0" algn="ctr">
                        <a:lnSpc>
                          <a:spcPct val="100000"/>
                        </a:lnSpc>
                        <a:spcAft>
                          <a:spcPts val="800"/>
                        </a:spcAft>
                        <a:buNone/>
                      </a:pPr>
                      <a:r>
                        <a:rPr lang="en-US" sz="1400">
                          <a:effectLst/>
                        </a:rPr>
                        <a:t>#1.0</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dirty="0">
                          <a:effectLst/>
                        </a:rPr>
                        <a:t>Program Interface</a:t>
                      </a:r>
                      <a:endParaRPr lang="en-US" sz="1400" dirty="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C</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R</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A</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extLst>
                  <a:ext uri="{0D108BD9-81ED-4DB2-BD59-A6C34878D82A}">
                    <a16:rowId xmlns:a16="http://schemas.microsoft.com/office/drawing/2014/main" val="1290505678"/>
                  </a:ext>
                </a:extLst>
              </a:tr>
              <a:tr h="609937">
                <a:tc>
                  <a:txBody>
                    <a:bodyPr/>
                    <a:lstStyle/>
                    <a:p>
                      <a:pPr marL="0" marR="0" algn="ctr">
                        <a:lnSpc>
                          <a:spcPct val="100000"/>
                        </a:lnSpc>
                        <a:spcAft>
                          <a:spcPts val="800"/>
                        </a:spcAft>
                        <a:buNone/>
                      </a:pPr>
                      <a:r>
                        <a:rPr lang="en-US" sz="1400">
                          <a:effectLst/>
                        </a:rPr>
                        <a:t>#2.0</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Test Sensor Accuracy</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A</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R</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C</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extLst>
                  <a:ext uri="{0D108BD9-81ED-4DB2-BD59-A6C34878D82A}">
                    <a16:rowId xmlns:a16="http://schemas.microsoft.com/office/drawing/2014/main" val="3200606356"/>
                  </a:ext>
                </a:extLst>
              </a:tr>
              <a:tr h="609937">
                <a:tc>
                  <a:txBody>
                    <a:bodyPr/>
                    <a:lstStyle/>
                    <a:p>
                      <a:pPr marL="0" marR="0" algn="ctr">
                        <a:lnSpc>
                          <a:spcPct val="100000"/>
                        </a:lnSpc>
                        <a:spcAft>
                          <a:spcPts val="800"/>
                        </a:spcAft>
                        <a:buNone/>
                      </a:pPr>
                      <a:r>
                        <a:rPr lang="en-US" sz="1400">
                          <a:effectLst/>
                        </a:rPr>
                        <a:t>#3.0</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Build Sensors</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R</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A</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C</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extLst>
                  <a:ext uri="{0D108BD9-81ED-4DB2-BD59-A6C34878D82A}">
                    <a16:rowId xmlns:a16="http://schemas.microsoft.com/office/drawing/2014/main" val="2676716909"/>
                  </a:ext>
                </a:extLst>
              </a:tr>
              <a:tr h="609937">
                <a:tc>
                  <a:txBody>
                    <a:bodyPr/>
                    <a:lstStyle/>
                    <a:p>
                      <a:pPr marL="0" marR="0" algn="ctr">
                        <a:lnSpc>
                          <a:spcPct val="100000"/>
                        </a:lnSpc>
                        <a:spcAft>
                          <a:spcPts val="800"/>
                        </a:spcAft>
                        <a:buNone/>
                      </a:pPr>
                      <a:r>
                        <a:rPr lang="en-US" sz="1400">
                          <a:effectLst/>
                        </a:rPr>
                        <a:t>#4.0</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Modem Setup (MQTT)</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C</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dirty="0">
                          <a:effectLst/>
                        </a:rPr>
                        <a:t>I</a:t>
                      </a:r>
                      <a:endParaRPr lang="en-US" sz="1400" dirty="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A</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R</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extLst>
                  <a:ext uri="{0D108BD9-81ED-4DB2-BD59-A6C34878D82A}">
                    <a16:rowId xmlns:a16="http://schemas.microsoft.com/office/drawing/2014/main" val="3121982303"/>
                  </a:ext>
                </a:extLst>
              </a:tr>
              <a:tr h="609937">
                <a:tc>
                  <a:txBody>
                    <a:bodyPr/>
                    <a:lstStyle/>
                    <a:p>
                      <a:pPr marL="0" marR="0" algn="ctr">
                        <a:lnSpc>
                          <a:spcPct val="100000"/>
                        </a:lnSpc>
                        <a:spcAft>
                          <a:spcPts val="800"/>
                        </a:spcAft>
                        <a:buNone/>
                      </a:pPr>
                      <a:r>
                        <a:rPr lang="en-US" sz="1400">
                          <a:effectLst/>
                        </a:rPr>
                        <a:t>#5.0</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Power Circuit Design</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C</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R</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A</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dirty="0">
                          <a:effectLst/>
                        </a:rPr>
                        <a:t>I</a:t>
                      </a:r>
                      <a:endParaRPr lang="en-US" sz="1400" dirty="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extLst>
                  <a:ext uri="{0D108BD9-81ED-4DB2-BD59-A6C34878D82A}">
                    <a16:rowId xmlns:a16="http://schemas.microsoft.com/office/drawing/2014/main" val="1782028897"/>
                  </a:ext>
                </a:extLst>
              </a:tr>
              <a:tr h="547637">
                <a:tc>
                  <a:txBody>
                    <a:bodyPr/>
                    <a:lstStyle/>
                    <a:p>
                      <a:pPr marL="0" marR="0" algn="ctr">
                        <a:lnSpc>
                          <a:spcPct val="100000"/>
                        </a:lnSpc>
                        <a:spcAft>
                          <a:spcPts val="800"/>
                        </a:spcAft>
                        <a:buNone/>
                      </a:pPr>
                      <a:r>
                        <a:rPr lang="en-US" sz="1400">
                          <a:effectLst/>
                        </a:rPr>
                        <a:t>#6.0</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dirty="0">
                          <a:effectLst/>
                        </a:rPr>
                        <a:t>Power Component Selection</a:t>
                      </a:r>
                      <a:endParaRPr lang="en-US" sz="1400" dirty="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C</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I</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A</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a:effectLst/>
                        </a:rPr>
                        <a:t>R</a:t>
                      </a:r>
                      <a:endParaRPr lang="en-US" sz="140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dirty="0">
                          <a:effectLst/>
                        </a:rPr>
                        <a:t>I</a:t>
                      </a:r>
                      <a:endParaRPr lang="en-US" sz="1400" dirty="0">
                        <a:solidFill>
                          <a:srgbClr val="000000"/>
                        </a:solidFill>
                        <a:effectLst/>
                        <a:latin typeface="Times New Roman" panose="02020603050405020304" pitchFamily="18" charset="0"/>
                        <a:ea typeface="MS Mincho" panose="02020609040205080304" pitchFamily="49" charset="-128"/>
                      </a:endParaRPr>
                    </a:p>
                  </a:txBody>
                  <a:tcPr marL="61581" marR="61581" marT="0" marB="0"/>
                </a:tc>
                <a:tc>
                  <a:txBody>
                    <a:bodyPr/>
                    <a:lstStyle/>
                    <a:p>
                      <a:pPr marL="0" marR="0" algn="ctr">
                        <a:lnSpc>
                          <a:spcPct val="100000"/>
                        </a:lnSpc>
                        <a:spcAft>
                          <a:spcPts val="800"/>
                        </a:spcAft>
                        <a:buNone/>
                      </a:pPr>
                      <a:r>
                        <a:rPr lang="en-US" sz="1400" dirty="0">
                          <a:effectLst/>
                        </a:rPr>
                        <a:t>I</a:t>
                      </a:r>
                      <a:endParaRPr lang="en-US" sz="1400" dirty="0">
                        <a:solidFill>
                          <a:srgbClr val="000000"/>
                        </a:solidFill>
                        <a:effectLst/>
                        <a:latin typeface="Times New Roman" panose="02020603050405020304" pitchFamily="18" charset="0"/>
                        <a:ea typeface="MS Mincho" panose="02020609040205080304" pitchFamily="49" charset="-128"/>
                      </a:endParaRPr>
                    </a:p>
                  </a:txBody>
                  <a:tcPr marL="61581" marR="61581" marT="0" marB="0"/>
                </a:tc>
                <a:extLst>
                  <a:ext uri="{0D108BD9-81ED-4DB2-BD59-A6C34878D82A}">
                    <a16:rowId xmlns:a16="http://schemas.microsoft.com/office/drawing/2014/main" val="869208940"/>
                  </a:ext>
                </a:extLst>
              </a:tr>
            </a:tbl>
          </a:graphicData>
        </a:graphic>
      </p:graphicFrame>
    </p:spTree>
    <p:extLst>
      <p:ext uri="{BB962C8B-B14F-4D97-AF65-F5344CB8AC3E}">
        <p14:creationId xmlns:p14="http://schemas.microsoft.com/office/powerpoint/2010/main" val="842431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C17C0-B33B-E563-4830-54BDE2C89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ADD984-7804-49E3-C19F-98F856367BFF}"/>
              </a:ext>
            </a:extLst>
          </p:cNvPr>
          <p:cNvSpPr>
            <a:spLocks noGrp="1"/>
          </p:cNvSpPr>
          <p:nvPr>
            <p:ph type="title"/>
          </p:nvPr>
        </p:nvSpPr>
        <p:spPr>
          <a:xfrm>
            <a:off x="0" y="-1"/>
            <a:ext cx="8229600" cy="689113"/>
          </a:xfrm>
        </p:spPr>
        <p:txBody>
          <a:bodyPr/>
          <a:lstStyle/>
          <a:p>
            <a:pPr algn="l"/>
            <a:r>
              <a:rPr lang="en-US" sz="4000">
                <a:solidFill>
                  <a:schemeClr val="bg1"/>
                </a:solidFill>
                <a:latin typeface="Aptos" panose="020B0004020202020204" pitchFamily="34" charset="0"/>
              </a:rPr>
              <a:t>NEXT STEPS</a:t>
            </a:r>
          </a:p>
        </p:txBody>
      </p:sp>
      <p:sp>
        <p:nvSpPr>
          <p:cNvPr id="3" name="TextBox 2">
            <a:extLst>
              <a:ext uri="{FF2B5EF4-FFF2-40B4-BE49-F238E27FC236}">
                <a16:creationId xmlns:a16="http://schemas.microsoft.com/office/drawing/2014/main" id="{9C09A08C-8D17-EE63-4E1D-F4D6F5FB48E5}"/>
              </a:ext>
            </a:extLst>
          </p:cNvPr>
          <p:cNvSpPr txBox="1"/>
          <p:nvPr/>
        </p:nvSpPr>
        <p:spPr>
          <a:xfrm>
            <a:off x="107823" y="1586761"/>
            <a:ext cx="8928354" cy="3108543"/>
          </a:xfrm>
          <a:prstGeom prst="rect">
            <a:avLst/>
          </a:prstGeom>
          <a:noFill/>
        </p:spPr>
        <p:txBody>
          <a:bodyPr wrap="square" rtlCol="0">
            <a:spAutoFit/>
          </a:bodyPr>
          <a:lstStyle/>
          <a:p>
            <a:pPr algn="ctr"/>
            <a:r>
              <a:rPr lang="en-US" sz="2800" b="1" u="sng">
                <a:latin typeface="Aptos" panose="020B0004020202020204" pitchFamily="34" charset="0"/>
              </a:rPr>
              <a:t>Completing Phase 1 Tasks:</a:t>
            </a:r>
            <a:endParaRPr lang="en-US" sz="2800">
              <a:latin typeface="Aptos" panose="020B0004020202020204" pitchFamily="34" charset="0"/>
            </a:endParaRPr>
          </a:p>
          <a:p>
            <a:pPr marL="342900" indent="-342900" algn="ctr">
              <a:buFont typeface="Arial" panose="020B0604020202020204" pitchFamily="34" charset="0"/>
              <a:buChar char="•"/>
            </a:pPr>
            <a:r>
              <a:rPr lang="en-US" sz="2800">
                <a:latin typeface="Aptos" panose="020B0004020202020204" pitchFamily="34" charset="0"/>
              </a:rPr>
              <a:t>Program Interface – Pete</a:t>
            </a:r>
          </a:p>
          <a:p>
            <a:pPr marL="342900" indent="-342900" algn="ctr">
              <a:buFont typeface="Arial" panose="020B0604020202020204" pitchFamily="34" charset="0"/>
              <a:buChar char="•"/>
            </a:pPr>
            <a:r>
              <a:rPr lang="en-US" sz="2800">
                <a:latin typeface="Aptos" panose="020B0004020202020204" pitchFamily="34" charset="0"/>
              </a:rPr>
              <a:t>Test Sensors – Kennedy</a:t>
            </a:r>
          </a:p>
          <a:p>
            <a:pPr marL="342900" indent="-342900" algn="ctr">
              <a:buFont typeface="Arial" panose="020B0604020202020204" pitchFamily="34" charset="0"/>
              <a:buChar char="•"/>
            </a:pPr>
            <a:r>
              <a:rPr lang="en-US" sz="2800">
                <a:latin typeface="Aptos" panose="020B0004020202020204" pitchFamily="34" charset="0"/>
              </a:rPr>
              <a:t>Sensor Construction – Gantzen</a:t>
            </a:r>
          </a:p>
          <a:p>
            <a:pPr marL="342900" indent="-342900" algn="ctr">
              <a:buFont typeface="Arial" panose="020B0604020202020204" pitchFamily="34" charset="0"/>
              <a:buChar char="•"/>
            </a:pPr>
            <a:r>
              <a:rPr lang="en-US" sz="2800">
                <a:latin typeface="Aptos" panose="020B0004020202020204" pitchFamily="34" charset="0"/>
              </a:rPr>
              <a:t>Wireless Communication/Modem Interface – Ben</a:t>
            </a:r>
          </a:p>
          <a:p>
            <a:pPr marL="342900" indent="-342900" algn="ctr">
              <a:buFont typeface="Arial" panose="020B0604020202020204" pitchFamily="34" charset="0"/>
              <a:buChar char="•"/>
            </a:pPr>
            <a:r>
              <a:rPr lang="en-US" sz="2800">
                <a:latin typeface="Aptos" panose="020B0004020202020204" pitchFamily="34" charset="0"/>
              </a:rPr>
              <a:t>Power Distribution Network Design – Christian</a:t>
            </a:r>
          </a:p>
          <a:p>
            <a:pPr marL="342900" indent="-342900" algn="ctr">
              <a:buFont typeface="Arial" panose="020B0604020202020204" pitchFamily="34" charset="0"/>
              <a:buChar char="•"/>
            </a:pPr>
            <a:r>
              <a:rPr lang="en-US" sz="2800">
                <a:latin typeface="Aptos" panose="020B0004020202020204" pitchFamily="34" charset="0"/>
              </a:rPr>
              <a:t>Power Part Selection – Abdullah</a:t>
            </a:r>
          </a:p>
        </p:txBody>
      </p:sp>
    </p:spTree>
    <p:extLst>
      <p:ext uri="{BB962C8B-B14F-4D97-AF65-F5344CB8AC3E}">
        <p14:creationId xmlns:p14="http://schemas.microsoft.com/office/powerpoint/2010/main" val="1854881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22A8E-A781-F1F0-99DA-65E69C538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5A507-39E6-665A-7670-8A7D997C03E0}"/>
              </a:ext>
            </a:extLst>
          </p:cNvPr>
          <p:cNvSpPr>
            <a:spLocks noGrp="1"/>
          </p:cNvSpPr>
          <p:nvPr>
            <p:ph type="title"/>
          </p:nvPr>
        </p:nvSpPr>
        <p:spPr>
          <a:xfrm>
            <a:off x="0" y="-1"/>
            <a:ext cx="8229600" cy="702365"/>
          </a:xfrm>
        </p:spPr>
        <p:txBody>
          <a:bodyPr/>
          <a:lstStyle/>
          <a:p>
            <a:pPr algn="l"/>
            <a:r>
              <a:rPr lang="en-US">
                <a:solidFill>
                  <a:schemeClr val="bg1"/>
                </a:solidFill>
                <a:latin typeface="Aptos" panose="020B0004020202020204" pitchFamily="34" charset="0"/>
              </a:rPr>
              <a:t>REFERENCES</a:t>
            </a:r>
          </a:p>
        </p:txBody>
      </p:sp>
      <p:sp>
        <p:nvSpPr>
          <p:cNvPr id="4" name="TextBox 3">
            <a:extLst>
              <a:ext uri="{FF2B5EF4-FFF2-40B4-BE49-F238E27FC236}">
                <a16:creationId xmlns:a16="http://schemas.microsoft.com/office/drawing/2014/main" id="{807F70A9-192D-D24A-16B8-6F776760AFC5}"/>
              </a:ext>
            </a:extLst>
          </p:cNvPr>
          <p:cNvSpPr txBox="1"/>
          <p:nvPr/>
        </p:nvSpPr>
        <p:spPr>
          <a:xfrm>
            <a:off x="0" y="1120676"/>
            <a:ext cx="9144000" cy="4616648"/>
          </a:xfrm>
          <a:prstGeom prst="rect">
            <a:avLst/>
          </a:prstGeom>
          <a:noFill/>
        </p:spPr>
        <p:txBody>
          <a:bodyPr wrap="square">
            <a:spAutoFit/>
          </a:bodyPr>
          <a:lstStyle/>
          <a:p>
            <a:r>
              <a:rPr lang="en-US" dirty="0"/>
              <a:t>[1] C. Redmond, A. </a:t>
            </a:r>
            <a:r>
              <a:rPr lang="en-US" dirty="0" err="1"/>
              <a:t>Patrignani</a:t>
            </a:r>
            <a:r>
              <a:rPr lang="en-US" dirty="0"/>
              <a:t>, M. Knapp, and E. Santos, “Technical Overview of the Kansas </a:t>
            </a:r>
            <a:r>
              <a:rPr lang="en-US" dirty="0" err="1"/>
              <a:t>Mesonet</a:t>
            </a:r>
            <a:r>
              <a:rPr lang="en-US" dirty="0"/>
              <a:t>.” Department of Agronomy, Kansas State University, Aug. 29, 202AD.</a:t>
            </a:r>
          </a:p>
          <a:p>
            <a:endParaRPr lang="en-US" dirty="0"/>
          </a:p>
          <a:p>
            <a:r>
              <a:rPr lang="en-US" dirty="0"/>
              <a:t>[2] Smart Solutions for Home, DIY Anemometer (Wind Gauge) with No Moving Parts, (Nov. 07, 2024). Accessed: Oct. 24, 2025. [Online Video]. Available: https://www.youtube.com/watch?v=VRTdikyyJBE</a:t>
            </a:r>
          </a:p>
          <a:p>
            <a:endParaRPr lang="en-US" dirty="0"/>
          </a:p>
          <a:p>
            <a:r>
              <a:rPr lang="en-US" dirty="0"/>
              <a:t>[3] “Equipment Authorization | Federal Communications Commission.” Accessed: Oct. 27, 2025. [Online]. Available: https://www.fcc.gov/engineering-technology/laboratory-division/general/equipment-authorization</a:t>
            </a:r>
          </a:p>
          <a:p>
            <a:endParaRPr lang="en-US" dirty="0"/>
          </a:p>
          <a:p>
            <a:r>
              <a:rPr lang="en-US" dirty="0"/>
              <a:t>[4] Lady Ada and A. Barela, “What is STEMMA? | Adafruit STEMMA &amp; STEMMA QT | Adafruit Learning System.” Accessed: Oct. 27, 2025. [Online]. Available: https://learn.adafruit.com/introducing-adafruit-stemma-qt/what-is-stemma</a:t>
            </a:r>
          </a:p>
          <a:p>
            <a:endParaRPr lang="en-US" dirty="0"/>
          </a:p>
          <a:p>
            <a:r>
              <a:rPr lang="en-US" dirty="0"/>
              <a:t>[5] NXP Semiconductors, “I2C-bus specification and user manual,” vol. 2021, 2021.</a:t>
            </a:r>
          </a:p>
          <a:p>
            <a:endParaRPr lang="en-US" dirty="0"/>
          </a:p>
          <a:p>
            <a:r>
              <a:rPr lang="en-US" dirty="0"/>
              <a:t>[6] IEEE, “IEEE Standards Association,” IEEE Standards Association. Accessed: Oct. 27, 2025. [Online]. Available: https://standards.ieee.org/</a:t>
            </a:r>
          </a:p>
          <a:p>
            <a:endParaRPr lang="en-US" dirty="0"/>
          </a:p>
          <a:p>
            <a:r>
              <a:rPr lang="en-US" dirty="0"/>
              <a:t>[7] X. Lin, “Kansas </a:t>
            </a:r>
            <a:r>
              <a:rPr lang="en-US" dirty="0" err="1"/>
              <a:t>Mesonet</a:t>
            </a:r>
            <a:r>
              <a:rPr lang="en-US" dirty="0"/>
              <a:t> · Network Architecture.” Accessed: Oct. 27, 2025. [Online]. Available: https://mesonet.k-state.edu/about/network/</a:t>
            </a:r>
          </a:p>
          <a:p>
            <a:endParaRPr lang="en-US" dirty="0"/>
          </a:p>
        </p:txBody>
      </p:sp>
    </p:spTree>
    <p:extLst>
      <p:ext uri="{BB962C8B-B14F-4D97-AF65-F5344CB8AC3E}">
        <p14:creationId xmlns:p14="http://schemas.microsoft.com/office/powerpoint/2010/main" val="2292239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8BC5DE3D-C9D4-C8E4-41A3-2A8F0DB434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F13D26D-841C-6554-EC6E-90BD153A3CF9}"/>
              </a:ext>
            </a:extLst>
          </p:cNvPr>
          <p:cNvSpPr txBox="1"/>
          <p:nvPr/>
        </p:nvSpPr>
        <p:spPr>
          <a:xfrm>
            <a:off x="1098423" y="2659559"/>
            <a:ext cx="6947154" cy="769441"/>
          </a:xfrm>
          <a:prstGeom prst="rect">
            <a:avLst/>
          </a:prstGeom>
          <a:noFill/>
        </p:spPr>
        <p:txBody>
          <a:bodyPr wrap="square" rtlCol="0">
            <a:spAutoFit/>
          </a:bodyPr>
          <a:lstStyle/>
          <a:p>
            <a:pPr algn="ctr"/>
            <a:r>
              <a:rPr lang="en-US" sz="4400">
                <a:latin typeface="Aptos" panose="020B0004020202020204" pitchFamily="34" charset="0"/>
                <a:cs typeface="Times New Roman" panose="02020603050405020304" pitchFamily="18" charset="0"/>
              </a:rPr>
              <a:t>Questions?</a:t>
            </a:r>
          </a:p>
        </p:txBody>
      </p:sp>
    </p:spTree>
    <p:extLst>
      <p:ext uri="{BB962C8B-B14F-4D97-AF65-F5344CB8AC3E}">
        <p14:creationId xmlns:p14="http://schemas.microsoft.com/office/powerpoint/2010/main" val="92217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9002F-586A-49B1-5229-C8067E0B3736}"/>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EED7F4D-C7AD-F096-4774-F5BCB6CBC09B}"/>
              </a:ext>
            </a:extLst>
          </p:cNvPr>
          <p:cNvGraphicFramePr>
            <a:graphicFrameLocks noGrp="1"/>
          </p:cNvGraphicFramePr>
          <p:nvPr>
            <p:extLst>
              <p:ext uri="{D42A27DB-BD31-4B8C-83A1-F6EECF244321}">
                <p14:modId xmlns:p14="http://schemas.microsoft.com/office/powerpoint/2010/main" val="1634442003"/>
              </p:ext>
            </p:extLst>
          </p:nvPr>
        </p:nvGraphicFramePr>
        <p:xfrm>
          <a:off x="0" y="640844"/>
          <a:ext cx="9144000" cy="5375196"/>
        </p:xfrm>
        <a:graphic>
          <a:graphicData uri="http://schemas.openxmlformats.org/drawingml/2006/table">
            <a:tbl>
              <a:tblPr firstRow="1" bandRow="1">
                <a:tableStyleId>{5940675A-B579-460E-94D1-54222C63F5DA}</a:tableStyleId>
              </a:tblPr>
              <a:tblGrid>
                <a:gridCol w="579984">
                  <a:extLst>
                    <a:ext uri="{9D8B030D-6E8A-4147-A177-3AD203B41FA5}">
                      <a16:colId xmlns:a16="http://schemas.microsoft.com/office/drawing/2014/main" val="1283730541"/>
                    </a:ext>
                  </a:extLst>
                </a:gridCol>
                <a:gridCol w="2798075">
                  <a:extLst>
                    <a:ext uri="{9D8B030D-6E8A-4147-A177-3AD203B41FA5}">
                      <a16:colId xmlns:a16="http://schemas.microsoft.com/office/drawing/2014/main" val="2815115203"/>
                    </a:ext>
                  </a:extLst>
                </a:gridCol>
                <a:gridCol w="5765941">
                  <a:extLst>
                    <a:ext uri="{9D8B030D-6E8A-4147-A177-3AD203B41FA5}">
                      <a16:colId xmlns:a16="http://schemas.microsoft.com/office/drawing/2014/main" val="651081372"/>
                    </a:ext>
                  </a:extLst>
                </a:gridCol>
              </a:tblGrid>
              <a:tr h="422908">
                <a:tc>
                  <a:txBody>
                    <a:bodyPr/>
                    <a:lstStyle/>
                    <a:p>
                      <a:pPr algn="ctr"/>
                      <a:r>
                        <a:rPr lang="en-US" sz="1800" b="1"/>
                        <a:t>ID</a:t>
                      </a:r>
                    </a:p>
                  </a:txBody>
                  <a:tcPr anchor="ctr">
                    <a:solidFill>
                      <a:schemeClr val="accent4">
                        <a:lumMod val="20000"/>
                        <a:lumOff val="80000"/>
                      </a:schemeClr>
                    </a:solidFill>
                  </a:tcPr>
                </a:tc>
                <a:tc>
                  <a:txBody>
                    <a:bodyPr/>
                    <a:lstStyle/>
                    <a:p>
                      <a:pPr algn="l"/>
                      <a:r>
                        <a:rPr lang="en-US" sz="1800" b="1"/>
                        <a:t>Project Requirement</a:t>
                      </a:r>
                    </a:p>
                  </a:txBody>
                  <a:tcPr anchor="ctr">
                    <a:solidFill>
                      <a:schemeClr val="accent4">
                        <a:lumMod val="20000"/>
                        <a:lumOff val="80000"/>
                      </a:schemeClr>
                    </a:solidFill>
                  </a:tcPr>
                </a:tc>
                <a:tc>
                  <a:txBody>
                    <a:bodyPr/>
                    <a:lstStyle/>
                    <a:p>
                      <a:pPr algn="l"/>
                      <a:r>
                        <a:rPr lang="en-US" sz="1800" b="1"/>
                        <a:t>Description</a:t>
                      </a:r>
                    </a:p>
                  </a:txBody>
                  <a:tcPr anchor="ctr">
                    <a:solidFill>
                      <a:schemeClr val="accent4">
                        <a:lumMod val="20000"/>
                        <a:lumOff val="80000"/>
                      </a:schemeClr>
                    </a:solidFill>
                  </a:tcPr>
                </a:tc>
                <a:extLst>
                  <a:ext uri="{0D108BD9-81ED-4DB2-BD59-A6C34878D82A}">
                    <a16:rowId xmlns:a16="http://schemas.microsoft.com/office/drawing/2014/main" val="3357166394"/>
                  </a:ext>
                </a:extLst>
              </a:tr>
              <a:tr h="568351">
                <a:tc>
                  <a:txBody>
                    <a:bodyPr/>
                    <a:lstStyle/>
                    <a:p>
                      <a:pPr algn="ctr"/>
                      <a:r>
                        <a:rPr lang="en-US" sz="1800" b="1"/>
                        <a:t>1.0</a:t>
                      </a:r>
                    </a:p>
                  </a:txBody>
                  <a:tcPr anchor="ctr">
                    <a:solidFill>
                      <a:schemeClr val="accent4">
                        <a:lumMod val="20000"/>
                        <a:lumOff val="80000"/>
                      </a:schemeClr>
                    </a:solidFill>
                  </a:tcPr>
                </a:tc>
                <a:tc>
                  <a:txBody>
                    <a:bodyPr/>
                    <a:lstStyle/>
                    <a:p>
                      <a:pPr algn="l"/>
                      <a:r>
                        <a:rPr lang="en-US" sz="1800"/>
                        <a:t>Cost Efficiency (&lt;$19,000)</a:t>
                      </a:r>
                    </a:p>
                  </a:txBody>
                  <a:tcPr anchor="ctr"/>
                </a:tc>
                <a:tc>
                  <a:txBody>
                    <a:bodyPr/>
                    <a:lstStyle/>
                    <a:p>
                      <a:pPr algn="l"/>
                      <a:r>
                        <a:rPr lang="en-US" sz="1800"/>
                        <a:t>Total cost of $600 - $800</a:t>
                      </a:r>
                    </a:p>
                  </a:txBody>
                  <a:tcPr anchor="ctr"/>
                </a:tc>
                <a:extLst>
                  <a:ext uri="{0D108BD9-81ED-4DB2-BD59-A6C34878D82A}">
                    <a16:rowId xmlns:a16="http://schemas.microsoft.com/office/drawing/2014/main" val="479924082"/>
                  </a:ext>
                </a:extLst>
              </a:tr>
              <a:tr h="815461">
                <a:tc>
                  <a:txBody>
                    <a:bodyPr/>
                    <a:lstStyle/>
                    <a:p>
                      <a:pPr algn="ctr"/>
                      <a:r>
                        <a:rPr lang="en-US" sz="1800" b="1"/>
                        <a:t>2.0</a:t>
                      </a:r>
                    </a:p>
                  </a:txBody>
                  <a:tcPr anchor="ctr">
                    <a:solidFill>
                      <a:schemeClr val="accent4">
                        <a:lumMod val="20000"/>
                        <a:lumOff val="80000"/>
                      </a:schemeClr>
                    </a:solidFill>
                  </a:tcPr>
                </a:tc>
                <a:tc>
                  <a:txBody>
                    <a:bodyPr/>
                    <a:lstStyle/>
                    <a:p>
                      <a:pPr algn="l"/>
                      <a:r>
                        <a:rPr lang="en-US" sz="1800"/>
                        <a:t>Wireless Transmission of Data Distance being &gt;= 410 Miles</a:t>
                      </a:r>
                    </a:p>
                  </a:txBody>
                  <a:tcPr anchor="ctr"/>
                </a:tc>
                <a:tc>
                  <a:txBody>
                    <a:bodyPr/>
                    <a:lstStyle/>
                    <a:p>
                      <a:pPr algn="l"/>
                      <a:r>
                        <a:rPr lang="en-US" sz="1800"/>
                        <a:t>Transmit data values to a server across Kansas</a:t>
                      </a:r>
                    </a:p>
                  </a:txBody>
                  <a:tcPr anchor="ctr"/>
                </a:tc>
                <a:extLst>
                  <a:ext uri="{0D108BD9-81ED-4DB2-BD59-A6C34878D82A}">
                    <a16:rowId xmlns:a16="http://schemas.microsoft.com/office/drawing/2014/main" val="2063973305"/>
                  </a:ext>
                </a:extLst>
              </a:tr>
              <a:tr h="1062570">
                <a:tc>
                  <a:txBody>
                    <a:bodyPr/>
                    <a:lstStyle/>
                    <a:p>
                      <a:pPr algn="ctr"/>
                      <a:r>
                        <a:rPr lang="en-US" sz="1800" b="1"/>
                        <a:t>3.0</a:t>
                      </a:r>
                    </a:p>
                  </a:txBody>
                  <a:tcPr anchor="ctr">
                    <a:solidFill>
                      <a:schemeClr val="accent4">
                        <a:lumMod val="20000"/>
                        <a:lumOff val="80000"/>
                      </a:schemeClr>
                    </a:solidFill>
                  </a:tcPr>
                </a:tc>
                <a:tc>
                  <a:txBody>
                    <a:bodyPr/>
                    <a:lstStyle/>
                    <a:p>
                      <a:pPr algn="l"/>
                      <a:r>
                        <a:rPr lang="en-US" sz="1800"/>
                        <a:t>Easily replaceable sensors </a:t>
                      </a:r>
                    </a:p>
                    <a:p>
                      <a:pPr algn="l"/>
                      <a:r>
                        <a:rPr lang="en-US" sz="1800"/>
                        <a:t>(Convenient maintenance)</a:t>
                      </a:r>
                    </a:p>
                  </a:txBody>
                  <a:tcPr anchor="ctr"/>
                </a:tc>
                <a:tc>
                  <a:txBody>
                    <a:bodyPr/>
                    <a:lstStyle/>
                    <a:p>
                      <a:pPr algn="l"/>
                      <a:r>
                        <a:rPr lang="en-US" sz="1800"/>
                        <a:t>Plug and unplug approach in case something breaks (modularity)</a:t>
                      </a:r>
                    </a:p>
                  </a:txBody>
                  <a:tcPr anchor="ctr"/>
                </a:tc>
                <a:extLst>
                  <a:ext uri="{0D108BD9-81ED-4DB2-BD59-A6C34878D82A}">
                    <a16:rowId xmlns:a16="http://schemas.microsoft.com/office/drawing/2014/main" val="4094596210"/>
                  </a:ext>
                </a:extLst>
              </a:tr>
              <a:tr h="815461">
                <a:tc>
                  <a:txBody>
                    <a:bodyPr/>
                    <a:lstStyle/>
                    <a:p>
                      <a:pPr algn="ctr"/>
                      <a:r>
                        <a:rPr lang="en-US" sz="1800" b="1"/>
                        <a:t>4.0</a:t>
                      </a:r>
                    </a:p>
                  </a:txBody>
                  <a:tcPr anchor="ctr">
                    <a:solidFill>
                      <a:schemeClr val="accent4">
                        <a:lumMod val="20000"/>
                        <a:lumOff val="80000"/>
                      </a:schemeClr>
                    </a:solidFill>
                  </a:tcPr>
                </a:tc>
                <a:tc>
                  <a:txBody>
                    <a:bodyPr/>
                    <a:lstStyle/>
                    <a:p>
                      <a:pPr algn="l"/>
                      <a:r>
                        <a:rPr lang="en-US" sz="1800"/>
                        <a:t>Off Grid Power Capabilities in a remote area</a:t>
                      </a:r>
                    </a:p>
                  </a:txBody>
                  <a:tcPr anchor="ctr"/>
                </a:tc>
                <a:tc>
                  <a:txBody>
                    <a:bodyPr/>
                    <a:lstStyle/>
                    <a:p>
                      <a:pPr lvl="0" algn="l">
                        <a:buNone/>
                      </a:pPr>
                      <a:r>
                        <a:rPr lang="en-US" sz="1800" b="0" u="none" strike="noStrike" noProof="0">
                          <a:solidFill>
                            <a:srgbClr val="000000"/>
                          </a:solidFill>
                        </a:rPr>
                        <a:t>Self-sustaining system with the ability to power and charge itself</a:t>
                      </a:r>
                      <a:endParaRPr lang="en-US" sz="1800"/>
                    </a:p>
                  </a:txBody>
                  <a:tcPr anchor="ctr"/>
                </a:tc>
                <a:extLst>
                  <a:ext uri="{0D108BD9-81ED-4DB2-BD59-A6C34878D82A}">
                    <a16:rowId xmlns:a16="http://schemas.microsoft.com/office/drawing/2014/main" val="3021593865"/>
                  </a:ext>
                </a:extLst>
              </a:tr>
              <a:tr h="568351">
                <a:tc>
                  <a:txBody>
                    <a:bodyPr/>
                    <a:lstStyle/>
                    <a:p>
                      <a:pPr algn="ctr"/>
                      <a:r>
                        <a:rPr lang="en-US" sz="1800" b="1"/>
                        <a:t>5.0</a:t>
                      </a:r>
                    </a:p>
                  </a:txBody>
                  <a:tcPr anchor="ctr">
                    <a:solidFill>
                      <a:schemeClr val="accent4">
                        <a:lumMod val="20000"/>
                        <a:lumOff val="80000"/>
                      </a:schemeClr>
                    </a:solidFill>
                  </a:tcPr>
                </a:tc>
                <a:tc>
                  <a:txBody>
                    <a:bodyPr/>
                    <a:lstStyle/>
                    <a:p>
                      <a:pPr algn="l"/>
                      <a:r>
                        <a:rPr lang="en-US" sz="1800"/>
                        <a:t>Size Maximum</a:t>
                      </a:r>
                    </a:p>
                  </a:txBody>
                  <a:tcPr anchor="ctr"/>
                </a:tc>
                <a:tc>
                  <a:txBody>
                    <a:bodyPr/>
                    <a:lstStyle/>
                    <a:p>
                      <a:pPr algn="l"/>
                      <a:r>
                        <a:rPr lang="en-US" sz="1800"/>
                        <a:t>1.5ft x 1.5ft x 1.5ft</a:t>
                      </a:r>
                    </a:p>
                  </a:txBody>
                  <a:tcPr anchor="ctr"/>
                </a:tc>
                <a:extLst>
                  <a:ext uri="{0D108BD9-81ED-4DB2-BD59-A6C34878D82A}">
                    <a16:rowId xmlns:a16="http://schemas.microsoft.com/office/drawing/2014/main" val="862505988"/>
                  </a:ext>
                </a:extLst>
              </a:tr>
              <a:tr h="568351">
                <a:tc>
                  <a:txBody>
                    <a:bodyPr/>
                    <a:lstStyle/>
                    <a:p>
                      <a:pPr algn="ctr"/>
                      <a:r>
                        <a:rPr lang="en-US" sz="1800" b="1"/>
                        <a:t>5.1</a:t>
                      </a:r>
                    </a:p>
                  </a:txBody>
                  <a:tcPr anchor="ctr">
                    <a:solidFill>
                      <a:schemeClr val="accent4">
                        <a:lumMod val="20000"/>
                        <a:lumOff val="80000"/>
                      </a:schemeClr>
                    </a:solidFill>
                  </a:tcPr>
                </a:tc>
                <a:tc>
                  <a:txBody>
                    <a:bodyPr/>
                    <a:lstStyle/>
                    <a:p>
                      <a:pPr algn="l"/>
                      <a:r>
                        <a:rPr lang="en-US" sz="1800"/>
                        <a:t>Size Minimization</a:t>
                      </a:r>
                    </a:p>
                  </a:txBody>
                  <a:tcPr anchor="ctr"/>
                </a:tc>
                <a:tc>
                  <a:txBody>
                    <a:bodyPr/>
                    <a:lstStyle/>
                    <a:p>
                      <a:pPr algn="l"/>
                      <a:r>
                        <a:rPr lang="en-US" sz="1800"/>
                        <a:t>Decrease size as much as possible</a:t>
                      </a:r>
                    </a:p>
                  </a:txBody>
                  <a:tcPr anchor="ctr"/>
                </a:tc>
                <a:extLst>
                  <a:ext uri="{0D108BD9-81ED-4DB2-BD59-A6C34878D82A}">
                    <a16:rowId xmlns:a16="http://schemas.microsoft.com/office/drawing/2014/main" val="3766367299"/>
                  </a:ext>
                </a:extLst>
              </a:tr>
              <a:tr h="454804">
                <a:tc>
                  <a:txBody>
                    <a:bodyPr/>
                    <a:lstStyle/>
                    <a:p>
                      <a:pPr algn="ctr"/>
                      <a:r>
                        <a:rPr lang="en-US" sz="1800" b="1"/>
                        <a:t>6.0</a:t>
                      </a:r>
                    </a:p>
                  </a:txBody>
                  <a:tcPr anchor="ctr">
                    <a:solidFill>
                      <a:schemeClr val="accent4">
                        <a:lumMod val="20000"/>
                        <a:lumOff val="80000"/>
                      </a:schemeClr>
                    </a:solidFill>
                  </a:tcPr>
                </a:tc>
                <a:tc>
                  <a:txBody>
                    <a:bodyPr/>
                    <a:lstStyle/>
                    <a:p>
                      <a:pPr algn="l"/>
                      <a:r>
                        <a:rPr lang="en-US" sz="1800"/>
                        <a:t>Sensor Accuracy</a:t>
                      </a:r>
                    </a:p>
                  </a:txBody>
                  <a:tcPr anchor="ctr"/>
                </a:tc>
                <a:tc>
                  <a:txBody>
                    <a:bodyPr/>
                    <a:lstStyle/>
                    <a:p>
                      <a:pPr algn="l"/>
                      <a:r>
                        <a:rPr lang="en-US" sz="1800"/>
                        <a:t>Following Page</a:t>
                      </a:r>
                    </a:p>
                  </a:txBody>
                  <a:tcPr anchor="ctr"/>
                </a:tc>
                <a:extLst>
                  <a:ext uri="{0D108BD9-81ED-4DB2-BD59-A6C34878D82A}">
                    <a16:rowId xmlns:a16="http://schemas.microsoft.com/office/drawing/2014/main" val="3250648368"/>
                  </a:ext>
                </a:extLst>
              </a:tr>
            </a:tbl>
          </a:graphicData>
        </a:graphic>
      </p:graphicFrame>
      <p:sp>
        <p:nvSpPr>
          <p:cNvPr id="7" name="Title 1">
            <a:extLst>
              <a:ext uri="{FF2B5EF4-FFF2-40B4-BE49-F238E27FC236}">
                <a16:creationId xmlns:a16="http://schemas.microsoft.com/office/drawing/2014/main" id="{B3E102D1-6BEF-1DAB-CDDD-628614F6A7AB}"/>
              </a:ext>
            </a:extLst>
          </p:cNvPr>
          <p:cNvSpPr>
            <a:spLocks noGrp="1"/>
          </p:cNvSpPr>
          <p:nvPr>
            <p:ph type="title"/>
          </p:nvPr>
        </p:nvSpPr>
        <p:spPr>
          <a:xfrm>
            <a:off x="0" y="1"/>
            <a:ext cx="9043416" cy="640844"/>
          </a:xfrm>
        </p:spPr>
        <p:txBody>
          <a:bodyPr/>
          <a:lstStyle/>
          <a:p>
            <a:pPr algn="l"/>
            <a:r>
              <a:rPr lang="en-US" sz="4000">
                <a:solidFill>
                  <a:schemeClr val="bg1"/>
                </a:solidFill>
                <a:latin typeface="Aptos" panose="020B0004020202020204" pitchFamily="34" charset="0"/>
              </a:rPr>
              <a:t>DESIGN REQUIREMENTS</a:t>
            </a:r>
          </a:p>
        </p:txBody>
      </p:sp>
    </p:spTree>
    <p:extLst>
      <p:ext uri="{BB962C8B-B14F-4D97-AF65-F5344CB8AC3E}">
        <p14:creationId xmlns:p14="http://schemas.microsoft.com/office/powerpoint/2010/main" val="301253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9701E-E87D-5724-6E17-994A700C8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77D4D6-7F7D-7530-5B5C-52DEB2DA0C0E}"/>
              </a:ext>
            </a:extLst>
          </p:cNvPr>
          <p:cNvSpPr>
            <a:spLocks noGrp="1"/>
          </p:cNvSpPr>
          <p:nvPr>
            <p:ph type="title"/>
          </p:nvPr>
        </p:nvSpPr>
        <p:spPr>
          <a:xfrm>
            <a:off x="0" y="1"/>
            <a:ext cx="9043416" cy="640844"/>
          </a:xfrm>
        </p:spPr>
        <p:txBody>
          <a:bodyPr/>
          <a:lstStyle/>
          <a:p>
            <a:pPr algn="l"/>
            <a:r>
              <a:rPr lang="en-US" sz="4000">
                <a:solidFill>
                  <a:schemeClr val="bg1"/>
                </a:solidFill>
                <a:latin typeface="Aptos" panose="020B0004020202020204" pitchFamily="34" charset="0"/>
              </a:rPr>
              <a:t>DESIGN REQUIREMENTS (Continued)</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94172042-8A69-7A67-BDF5-B9B464297759}"/>
                  </a:ext>
                </a:extLst>
              </p:cNvPr>
              <p:cNvGraphicFramePr>
                <a:graphicFrameLocks noGrp="1"/>
              </p:cNvGraphicFramePr>
              <p:nvPr>
                <p:extLst>
                  <p:ext uri="{D42A27DB-BD31-4B8C-83A1-F6EECF244321}">
                    <p14:modId xmlns:p14="http://schemas.microsoft.com/office/powerpoint/2010/main" val="2267956623"/>
                  </p:ext>
                </p:extLst>
              </p:nvPr>
            </p:nvGraphicFramePr>
            <p:xfrm>
              <a:off x="0" y="640845"/>
              <a:ext cx="9144000" cy="5421159"/>
            </p:xfrm>
            <a:graphic>
              <a:graphicData uri="http://schemas.openxmlformats.org/drawingml/2006/table">
                <a:tbl>
                  <a:tblPr firstRow="1" bandRow="1">
                    <a:tableStyleId>{5940675A-B579-460E-94D1-54222C63F5DA}</a:tableStyleId>
                  </a:tblPr>
                  <a:tblGrid>
                    <a:gridCol w="579984">
                      <a:extLst>
                        <a:ext uri="{9D8B030D-6E8A-4147-A177-3AD203B41FA5}">
                          <a16:colId xmlns:a16="http://schemas.microsoft.com/office/drawing/2014/main" val="1283730541"/>
                        </a:ext>
                      </a:extLst>
                    </a:gridCol>
                    <a:gridCol w="2798075">
                      <a:extLst>
                        <a:ext uri="{9D8B030D-6E8A-4147-A177-3AD203B41FA5}">
                          <a16:colId xmlns:a16="http://schemas.microsoft.com/office/drawing/2014/main" val="2815115203"/>
                        </a:ext>
                      </a:extLst>
                    </a:gridCol>
                    <a:gridCol w="5765941">
                      <a:extLst>
                        <a:ext uri="{9D8B030D-6E8A-4147-A177-3AD203B41FA5}">
                          <a16:colId xmlns:a16="http://schemas.microsoft.com/office/drawing/2014/main" val="651081372"/>
                        </a:ext>
                      </a:extLst>
                    </a:gridCol>
                  </a:tblGrid>
                  <a:tr h="445606">
                    <a:tc>
                      <a:txBody>
                        <a:bodyPr/>
                        <a:lstStyle/>
                        <a:p>
                          <a:pPr algn="ctr"/>
                          <a:r>
                            <a:rPr lang="en-US" sz="1800" b="1"/>
                            <a:t>ID</a:t>
                          </a:r>
                        </a:p>
                      </a:txBody>
                      <a:tcPr anchor="ctr">
                        <a:solidFill>
                          <a:schemeClr val="accent4">
                            <a:lumMod val="20000"/>
                            <a:lumOff val="80000"/>
                          </a:schemeClr>
                        </a:solidFill>
                      </a:tcPr>
                    </a:tc>
                    <a:tc>
                      <a:txBody>
                        <a:bodyPr/>
                        <a:lstStyle/>
                        <a:p>
                          <a:pPr algn="l"/>
                          <a:r>
                            <a:rPr lang="en-US" sz="1800" b="1"/>
                            <a:t>Project Requirement</a:t>
                          </a:r>
                        </a:p>
                      </a:txBody>
                      <a:tcPr anchor="ctr">
                        <a:solidFill>
                          <a:schemeClr val="accent4">
                            <a:lumMod val="20000"/>
                            <a:lumOff val="80000"/>
                          </a:schemeClr>
                        </a:solidFill>
                      </a:tcPr>
                    </a:tc>
                    <a:tc>
                      <a:txBody>
                        <a:bodyPr/>
                        <a:lstStyle/>
                        <a:p>
                          <a:pPr algn="l"/>
                          <a:r>
                            <a:rPr lang="en-US" sz="1800" b="1"/>
                            <a:t>Description</a:t>
                          </a:r>
                        </a:p>
                      </a:txBody>
                      <a:tcPr anchor="ctr">
                        <a:solidFill>
                          <a:schemeClr val="accent4">
                            <a:lumMod val="20000"/>
                            <a:lumOff val="80000"/>
                          </a:schemeClr>
                        </a:solidFill>
                      </a:tcPr>
                    </a:tc>
                    <a:extLst>
                      <a:ext uri="{0D108BD9-81ED-4DB2-BD59-A6C34878D82A}">
                        <a16:rowId xmlns:a16="http://schemas.microsoft.com/office/drawing/2014/main" val="3357166394"/>
                      </a:ext>
                    </a:extLst>
                  </a:tr>
                  <a:tr h="598856">
                    <a:tc>
                      <a:txBody>
                        <a:bodyPr/>
                        <a:lstStyle/>
                        <a:p>
                          <a:pPr algn="ctr"/>
                          <a:r>
                            <a:rPr lang="en-US" sz="1800" b="1"/>
                            <a:t>6.1</a:t>
                          </a:r>
                        </a:p>
                      </a:txBody>
                      <a:tcPr anchor="ctr">
                        <a:solidFill>
                          <a:schemeClr val="accent4">
                            <a:lumMod val="20000"/>
                            <a:lumOff val="80000"/>
                          </a:schemeClr>
                        </a:solidFill>
                      </a:tcPr>
                    </a:tc>
                    <a:tc>
                      <a:txBody>
                        <a:bodyPr/>
                        <a:lstStyle/>
                        <a:p>
                          <a:pPr algn="l"/>
                          <a:r>
                            <a:rPr lang="en-US" sz="1800"/>
                            <a:t>Temperature</a:t>
                          </a:r>
                        </a:p>
                      </a:txBody>
                      <a:tcPr anchor="ctr"/>
                    </a:tc>
                    <a:tc>
                      <a:txBody>
                        <a:bodyPr/>
                        <a:lstStyle/>
                        <a:p>
                          <a:pPr algn="l"/>
                          <a:r>
                            <a:rPr lang="en-US" sz="1800" b="0" i="0" u="none" strike="noStrike" cap="none">
                              <a:solidFill>
                                <a:schemeClr val="tx1"/>
                              </a:solidFill>
                              <a:latin typeface="+mn-lt"/>
                              <a:ea typeface="+mn-ea"/>
                              <a:cs typeface="+mn-cs"/>
                              <a:sym typeface="Arial"/>
                            </a:rPr>
                            <a:t>Meet Mesonet standard of ~0.3°C - ~0.4°C </a:t>
                          </a:r>
                        </a:p>
                      </a:txBody>
                      <a:tcPr anchor="ctr"/>
                    </a:tc>
                    <a:extLst>
                      <a:ext uri="{0D108BD9-81ED-4DB2-BD59-A6C34878D82A}">
                        <a16:rowId xmlns:a16="http://schemas.microsoft.com/office/drawing/2014/main" val="479924082"/>
                      </a:ext>
                    </a:extLst>
                  </a:tr>
                  <a:tr h="547531">
                    <a:tc>
                      <a:txBody>
                        <a:bodyPr/>
                        <a:lstStyle/>
                        <a:p>
                          <a:pPr algn="ctr"/>
                          <a:r>
                            <a:rPr lang="en-US" sz="1800" b="1"/>
                            <a:t>6.2</a:t>
                          </a:r>
                        </a:p>
                      </a:txBody>
                      <a:tcPr anchor="ctr">
                        <a:solidFill>
                          <a:schemeClr val="accent4">
                            <a:lumMod val="20000"/>
                            <a:lumOff val="80000"/>
                          </a:schemeClr>
                        </a:solidFill>
                      </a:tcPr>
                    </a:tc>
                    <a:tc>
                      <a:txBody>
                        <a:bodyPr/>
                        <a:lstStyle/>
                        <a:p>
                          <a:pPr algn="l"/>
                          <a:r>
                            <a:rPr lang="en-US" sz="1800"/>
                            <a:t>Humidity</a:t>
                          </a:r>
                        </a:p>
                      </a:txBody>
                      <a:tcPr anchor="ctr"/>
                    </a:tc>
                    <a:tc>
                      <a:txBody>
                        <a:bodyPr/>
                        <a:lstStyle/>
                        <a:p>
                          <a:pPr algn="l"/>
                          <a:r>
                            <a:rPr lang="en-US" sz="1800"/>
                            <a:t>Meet Mesonet standard of ~2%- ~3%</a:t>
                          </a:r>
                        </a:p>
                      </a:txBody>
                      <a:tcPr anchor="ctr"/>
                    </a:tc>
                    <a:extLst>
                      <a:ext uri="{0D108BD9-81ED-4DB2-BD59-A6C34878D82A}">
                        <a16:rowId xmlns:a16="http://schemas.microsoft.com/office/drawing/2014/main" val="2063973305"/>
                      </a:ext>
                    </a:extLst>
                  </a:tr>
                  <a:tr h="701749">
                    <a:tc>
                      <a:txBody>
                        <a:bodyPr/>
                        <a:lstStyle/>
                        <a:p>
                          <a:pPr algn="ctr"/>
                          <a:r>
                            <a:rPr lang="en-US" sz="1800" b="1"/>
                            <a:t>6.3</a:t>
                          </a:r>
                        </a:p>
                      </a:txBody>
                      <a:tcPr anchor="ctr">
                        <a:solidFill>
                          <a:schemeClr val="accent4">
                            <a:lumMod val="20000"/>
                            <a:lumOff val="80000"/>
                          </a:schemeClr>
                        </a:solidFill>
                      </a:tcPr>
                    </a:tc>
                    <a:tc>
                      <a:txBody>
                        <a:bodyPr/>
                        <a:lstStyle/>
                        <a:p>
                          <a:pPr algn="l"/>
                          <a:r>
                            <a:rPr lang="en-US" sz="1800"/>
                            <a:t>Solar Radiation</a:t>
                          </a:r>
                        </a:p>
                      </a:txBody>
                      <a:tcPr anchor="ctr"/>
                    </a:tc>
                    <a:tc>
                      <a:txBody>
                        <a:bodyPr/>
                        <a:lstStyle/>
                        <a:p>
                          <a:pPr algn="l"/>
                          <a:r>
                            <a:rPr lang="en-US" sz="1800"/>
                            <a:t>Meet the </a:t>
                          </a:r>
                          <a:r>
                            <a:rPr lang="en-US" sz="1800" err="1"/>
                            <a:t>Mesonet</a:t>
                          </a:r>
                          <a:r>
                            <a:rPr lang="en-US" sz="1800"/>
                            <a:t> standard of ~5% (resolution 0.2 W/</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𝑚</m:t>
                                  </m:r>
                                </m:e>
                                <m:sup>
                                  <m:r>
                                    <a:rPr lang="en-US" sz="1800" b="0" i="1" smtClean="0">
                                      <a:latin typeface="Cambria Math" panose="02040503050406030204" pitchFamily="18" charset="0"/>
                                    </a:rPr>
                                    <m:t>2</m:t>
                                  </m:r>
                                </m:sup>
                              </m:sSup>
                            </m:oMath>
                          </a14:m>
                          <a:r>
                            <a:rPr lang="en-US" sz="1800"/>
                            <a:t>)</a:t>
                          </a:r>
                        </a:p>
                      </a:txBody>
                      <a:tcPr anchor="ctr"/>
                    </a:tc>
                    <a:extLst>
                      <a:ext uri="{0D108BD9-81ED-4DB2-BD59-A6C34878D82A}">
                        <a16:rowId xmlns:a16="http://schemas.microsoft.com/office/drawing/2014/main" val="4094596210"/>
                      </a:ext>
                    </a:extLst>
                  </a:tr>
                  <a:tr h="859228">
                    <a:tc>
                      <a:txBody>
                        <a:bodyPr/>
                        <a:lstStyle/>
                        <a:p>
                          <a:pPr algn="ctr"/>
                          <a:r>
                            <a:rPr lang="en-US" sz="1800" b="1"/>
                            <a:t>6.4</a:t>
                          </a:r>
                        </a:p>
                      </a:txBody>
                      <a:tcPr anchor="ctr">
                        <a:solidFill>
                          <a:schemeClr val="accent4">
                            <a:lumMod val="20000"/>
                            <a:lumOff val="80000"/>
                          </a:schemeClr>
                        </a:solidFill>
                      </a:tcPr>
                    </a:tc>
                    <a:tc>
                      <a:txBody>
                        <a:bodyPr/>
                        <a:lstStyle/>
                        <a:p>
                          <a:pPr algn="l"/>
                          <a:r>
                            <a:rPr lang="en-US" sz="1800"/>
                            <a:t>Wind Speed &amp; Direction</a:t>
                          </a:r>
                        </a:p>
                      </a:txBody>
                      <a:tcPr anchor="ctr"/>
                    </a:tc>
                    <a:tc>
                      <a:txBody>
                        <a:bodyPr/>
                        <a:lstStyle/>
                        <a:p>
                          <a:pPr lvl="0" algn="l">
                            <a:buNone/>
                          </a:pPr>
                          <a:r>
                            <a:rPr lang="en-US" sz="1800"/>
                            <a:t>Speed: Meet the Mesonet standard of ~0.3 m/s</a:t>
                          </a:r>
                        </a:p>
                        <a:p>
                          <a:pPr lvl="0" algn="l">
                            <a:buNone/>
                          </a:pPr>
                          <a:r>
                            <a:rPr lang="en-US" sz="1800"/>
                            <a:t>Direction: Meet the Mesonet standard of ~3</a:t>
                          </a:r>
                          <a:r>
                            <a:rPr lang="en-US" sz="1800" b="0" i="0" u="none" strike="noStrike" cap="none">
                              <a:solidFill>
                                <a:schemeClr val="tx1"/>
                              </a:solidFill>
                              <a:latin typeface="+mn-lt"/>
                              <a:ea typeface="+mn-ea"/>
                              <a:cs typeface="+mn-cs"/>
                              <a:sym typeface="Arial"/>
                            </a:rPr>
                            <a:t>°</a:t>
                          </a:r>
                          <a:endParaRPr lang="en-US" sz="1800"/>
                        </a:p>
                      </a:txBody>
                      <a:tcPr anchor="ctr"/>
                    </a:tc>
                    <a:extLst>
                      <a:ext uri="{0D108BD9-81ED-4DB2-BD59-A6C34878D82A}">
                        <a16:rowId xmlns:a16="http://schemas.microsoft.com/office/drawing/2014/main" val="3021593865"/>
                      </a:ext>
                    </a:extLst>
                  </a:tr>
                  <a:tr h="864691">
                    <a:tc>
                      <a:txBody>
                        <a:bodyPr/>
                        <a:lstStyle/>
                        <a:p>
                          <a:pPr algn="ctr"/>
                          <a:r>
                            <a:rPr lang="en-US" sz="1800" b="1"/>
                            <a:t>6.5</a:t>
                          </a:r>
                        </a:p>
                      </a:txBody>
                      <a:tcPr anchor="ctr">
                        <a:solidFill>
                          <a:schemeClr val="accent4">
                            <a:lumMod val="20000"/>
                            <a:lumOff val="80000"/>
                          </a:schemeClr>
                        </a:solidFill>
                      </a:tcPr>
                    </a:tc>
                    <a:tc>
                      <a:txBody>
                        <a:bodyPr/>
                        <a:lstStyle/>
                        <a:p>
                          <a:pPr algn="l"/>
                          <a:r>
                            <a:rPr lang="en-US" sz="1800"/>
                            <a:t>Precipitation</a:t>
                          </a:r>
                        </a:p>
                      </a:txBody>
                      <a:tcPr anchor="ctr"/>
                    </a:tc>
                    <a:tc>
                      <a:txBody>
                        <a:bodyPr/>
                        <a:lstStyle/>
                        <a:p>
                          <a:pPr algn="l"/>
                          <a:r>
                            <a:rPr lang="en-US" sz="1800"/>
                            <a:t>Meet the Mesonet standard of ~1%- ~5% (resolution 0.254mm)</a:t>
                          </a:r>
                        </a:p>
                      </a:txBody>
                      <a:tcPr anchor="ctr"/>
                    </a:tc>
                    <a:extLst>
                      <a:ext uri="{0D108BD9-81ED-4DB2-BD59-A6C34878D82A}">
                        <a16:rowId xmlns:a16="http://schemas.microsoft.com/office/drawing/2014/main" val="862505988"/>
                      </a:ext>
                    </a:extLst>
                  </a:tr>
                  <a:tr h="786809">
                    <a:tc>
                      <a:txBody>
                        <a:bodyPr/>
                        <a:lstStyle/>
                        <a:p>
                          <a:pPr algn="ctr"/>
                          <a:r>
                            <a:rPr lang="en-US" sz="1800" b="1"/>
                            <a:t>6.6</a:t>
                          </a:r>
                        </a:p>
                      </a:txBody>
                      <a:tcPr anchor="ctr">
                        <a:solidFill>
                          <a:schemeClr val="accent4">
                            <a:lumMod val="20000"/>
                            <a:lumOff val="80000"/>
                          </a:schemeClr>
                        </a:solidFill>
                      </a:tcPr>
                    </a:tc>
                    <a:tc>
                      <a:txBody>
                        <a:bodyPr/>
                        <a:lstStyle/>
                        <a:p>
                          <a:pPr algn="l"/>
                          <a:r>
                            <a:rPr lang="en-US" sz="1800"/>
                            <a:t>Air Quality</a:t>
                          </a:r>
                        </a:p>
                      </a:txBody>
                      <a:tcPr anchor="ctr"/>
                    </a:tc>
                    <a:tc>
                      <a:txBody>
                        <a:bodyPr/>
                        <a:lstStyle/>
                        <a:p>
                          <a:pPr algn="l"/>
                          <a:r>
                            <a:rPr lang="en-US" sz="1800"/>
                            <a:t>Mesonet does not currently have an Air Quality standard</a:t>
                          </a:r>
                        </a:p>
                      </a:txBody>
                      <a:tcPr anchor="ctr"/>
                    </a:tc>
                    <a:extLst>
                      <a:ext uri="{0D108BD9-81ED-4DB2-BD59-A6C34878D82A}">
                        <a16:rowId xmlns:a16="http://schemas.microsoft.com/office/drawing/2014/main" val="3766367299"/>
                      </a:ext>
                    </a:extLst>
                  </a:tr>
                  <a:tr h="616689">
                    <a:tc>
                      <a:txBody>
                        <a:bodyPr/>
                        <a:lstStyle/>
                        <a:p>
                          <a:pPr algn="ctr"/>
                          <a:r>
                            <a:rPr lang="en-US" sz="1800" b="1"/>
                            <a:t>6.7</a:t>
                          </a:r>
                        </a:p>
                      </a:txBody>
                      <a:tcPr anchor="ctr">
                        <a:solidFill>
                          <a:schemeClr val="accent4">
                            <a:lumMod val="20000"/>
                            <a:lumOff val="80000"/>
                          </a:schemeClr>
                        </a:solidFill>
                      </a:tcPr>
                    </a:tc>
                    <a:tc>
                      <a:txBody>
                        <a:bodyPr/>
                        <a:lstStyle/>
                        <a:p>
                          <a:pPr algn="l"/>
                          <a:r>
                            <a:rPr lang="en-US" sz="1800"/>
                            <a:t>Pressure</a:t>
                          </a:r>
                        </a:p>
                      </a:txBody>
                      <a:tcPr anchor="ctr"/>
                    </a:tc>
                    <a:tc>
                      <a:txBody>
                        <a:bodyPr/>
                        <a:lstStyle/>
                        <a:p>
                          <a:pPr algn="l"/>
                          <a:r>
                            <a:rPr lang="en-US" sz="1800"/>
                            <a:t>Meet the Mesonet standard of ~1mb</a:t>
                          </a:r>
                        </a:p>
                      </a:txBody>
                      <a:tcPr anchor="ctr"/>
                    </a:tc>
                    <a:extLst>
                      <a:ext uri="{0D108BD9-81ED-4DB2-BD59-A6C34878D82A}">
                        <a16:rowId xmlns:a16="http://schemas.microsoft.com/office/drawing/2014/main" val="3250648368"/>
                      </a:ext>
                    </a:extLst>
                  </a:tr>
                </a:tbl>
              </a:graphicData>
            </a:graphic>
          </p:graphicFrame>
        </mc:Choice>
        <mc:Fallback xmlns="">
          <p:graphicFrame>
            <p:nvGraphicFramePr>
              <p:cNvPr id="3" name="Table 2">
                <a:extLst>
                  <a:ext uri="{FF2B5EF4-FFF2-40B4-BE49-F238E27FC236}">
                    <a16:creationId xmlns:a16="http://schemas.microsoft.com/office/drawing/2014/main" id="{94172042-8A69-7A67-BDF5-B9B464297759}"/>
                  </a:ext>
                </a:extLst>
              </p:cNvPr>
              <p:cNvGraphicFramePr>
                <a:graphicFrameLocks noGrp="1"/>
              </p:cNvGraphicFramePr>
              <p:nvPr>
                <p:extLst>
                  <p:ext uri="{D42A27DB-BD31-4B8C-83A1-F6EECF244321}">
                    <p14:modId xmlns:p14="http://schemas.microsoft.com/office/powerpoint/2010/main" val="2267956623"/>
                  </p:ext>
                </p:extLst>
              </p:nvPr>
            </p:nvGraphicFramePr>
            <p:xfrm>
              <a:off x="0" y="640845"/>
              <a:ext cx="9144000" cy="5421159"/>
            </p:xfrm>
            <a:graphic>
              <a:graphicData uri="http://schemas.openxmlformats.org/drawingml/2006/table">
                <a:tbl>
                  <a:tblPr firstRow="1" bandRow="1">
                    <a:tableStyleId>{5940675A-B579-460E-94D1-54222C63F5DA}</a:tableStyleId>
                  </a:tblPr>
                  <a:tblGrid>
                    <a:gridCol w="579984">
                      <a:extLst>
                        <a:ext uri="{9D8B030D-6E8A-4147-A177-3AD203B41FA5}">
                          <a16:colId xmlns:a16="http://schemas.microsoft.com/office/drawing/2014/main" val="1283730541"/>
                        </a:ext>
                      </a:extLst>
                    </a:gridCol>
                    <a:gridCol w="2798075">
                      <a:extLst>
                        <a:ext uri="{9D8B030D-6E8A-4147-A177-3AD203B41FA5}">
                          <a16:colId xmlns:a16="http://schemas.microsoft.com/office/drawing/2014/main" val="2815115203"/>
                        </a:ext>
                      </a:extLst>
                    </a:gridCol>
                    <a:gridCol w="5765941">
                      <a:extLst>
                        <a:ext uri="{9D8B030D-6E8A-4147-A177-3AD203B41FA5}">
                          <a16:colId xmlns:a16="http://schemas.microsoft.com/office/drawing/2014/main" val="651081372"/>
                        </a:ext>
                      </a:extLst>
                    </a:gridCol>
                  </a:tblGrid>
                  <a:tr h="445606">
                    <a:tc>
                      <a:txBody>
                        <a:bodyPr/>
                        <a:lstStyle/>
                        <a:p>
                          <a:pPr algn="ctr"/>
                          <a:r>
                            <a:rPr lang="en-US" sz="1800" b="1"/>
                            <a:t>ID</a:t>
                          </a:r>
                        </a:p>
                      </a:txBody>
                      <a:tcPr anchor="ctr">
                        <a:solidFill>
                          <a:schemeClr val="accent4">
                            <a:lumMod val="20000"/>
                            <a:lumOff val="80000"/>
                          </a:schemeClr>
                        </a:solidFill>
                      </a:tcPr>
                    </a:tc>
                    <a:tc>
                      <a:txBody>
                        <a:bodyPr/>
                        <a:lstStyle/>
                        <a:p>
                          <a:pPr algn="l"/>
                          <a:r>
                            <a:rPr lang="en-US" sz="1800" b="1"/>
                            <a:t>Project Requirement</a:t>
                          </a:r>
                        </a:p>
                      </a:txBody>
                      <a:tcPr anchor="ctr">
                        <a:solidFill>
                          <a:schemeClr val="accent4">
                            <a:lumMod val="20000"/>
                            <a:lumOff val="80000"/>
                          </a:schemeClr>
                        </a:solidFill>
                      </a:tcPr>
                    </a:tc>
                    <a:tc>
                      <a:txBody>
                        <a:bodyPr/>
                        <a:lstStyle/>
                        <a:p>
                          <a:pPr algn="l"/>
                          <a:r>
                            <a:rPr lang="en-US" sz="1800" b="1"/>
                            <a:t>Description</a:t>
                          </a:r>
                        </a:p>
                      </a:txBody>
                      <a:tcPr anchor="ctr">
                        <a:solidFill>
                          <a:schemeClr val="accent4">
                            <a:lumMod val="20000"/>
                            <a:lumOff val="80000"/>
                          </a:schemeClr>
                        </a:solidFill>
                      </a:tcPr>
                    </a:tc>
                    <a:extLst>
                      <a:ext uri="{0D108BD9-81ED-4DB2-BD59-A6C34878D82A}">
                        <a16:rowId xmlns:a16="http://schemas.microsoft.com/office/drawing/2014/main" val="3357166394"/>
                      </a:ext>
                    </a:extLst>
                  </a:tr>
                  <a:tr h="598856">
                    <a:tc>
                      <a:txBody>
                        <a:bodyPr/>
                        <a:lstStyle/>
                        <a:p>
                          <a:pPr algn="ctr"/>
                          <a:r>
                            <a:rPr lang="en-US" sz="1800" b="1"/>
                            <a:t>6.1</a:t>
                          </a:r>
                        </a:p>
                      </a:txBody>
                      <a:tcPr anchor="ctr">
                        <a:solidFill>
                          <a:schemeClr val="accent4">
                            <a:lumMod val="20000"/>
                            <a:lumOff val="80000"/>
                          </a:schemeClr>
                        </a:solidFill>
                      </a:tcPr>
                    </a:tc>
                    <a:tc>
                      <a:txBody>
                        <a:bodyPr/>
                        <a:lstStyle/>
                        <a:p>
                          <a:pPr algn="l"/>
                          <a:r>
                            <a:rPr lang="en-US" sz="1800"/>
                            <a:t>Temperature</a:t>
                          </a:r>
                        </a:p>
                      </a:txBody>
                      <a:tcPr anchor="ctr"/>
                    </a:tc>
                    <a:tc>
                      <a:txBody>
                        <a:bodyPr/>
                        <a:lstStyle/>
                        <a:p>
                          <a:pPr algn="l"/>
                          <a:r>
                            <a:rPr lang="en-US" sz="1800" b="0" i="0" u="none" strike="noStrike" cap="none">
                              <a:solidFill>
                                <a:schemeClr val="tx1"/>
                              </a:solidFill>
                              <a:latin typeface="+mn-lt"/>
                              <a:ea typeface="+mn-ea"/>
                              <a:cs typeface="+mn-cs"/>
                              <a:sym typeface="Arial"/>
                            </a:rPr>
                            <a:t>Meet Mesonet standard of ~0.3°C - ~0.4°C </a:t>
                          </a:r>
                        </a:p>
                      </a:txBody>
                      <a:tcPr anchor="ctr"/>
                    </a:tc>
                    <a:extLst>
                      <a:ext uri="{0D108BD9-81ED-4DB2-BD59-A6C34878D82A}">
                        <a16:rowId xmlns:a16="http://schemas.microsoft.com/office/drawing/2014/main" val="479924082"/>
                      </a:ext>
                    </a:extLst>
                  </a:tr>
                  <a:tr h="547531">
                    <a:tc>
                      <a:txBody>
                        <a:bodyPr/>
                        <a:lstStyle/>
                        <a:p>
                          <a:pPr algn="ctr"/>
                          <a:r>
                            <a:rPr lang="en-US" sz="1800" b="1"/>
                            <a:t>6.2</a:t>
                          </a:r>
                        </a:p>
                      </a:txBody>
                      <a:tcPr anchor="ctr">
                        <a:solidFill>
                          <a:schemeClr val="accent4">
                            <a:lumMod val="20000"/>
                            <a:lumOff val="80000"/>
                          </a:schemeClr>
                        </a:solidFill>
                      </a:tcPr>
                    </a:tc>
                    <a:tc>
                      <a:txBody>
                        <a:bodyPr/>
                        <a:lstStyle/>
                        <a:p>
                          <a:pPr algn="l"/>
                          <a:r>
                            <a:rPr lang="en-US" sz="1800"/>
                            <a:t>Humidity</a:t>
                          </a:r>
                        </a:p>
                      </a:txBody>
                      <a:tcPr anchor="ctr"/>
                    </a:tc>
                    <a:tc>
                      <a:txBody>
                        <a:bodyPr/>
                        <a:lstStyle/>
                        <a:p>
                          <a:pPr algn="l"/>
                          <a:r>
                            <a:rPr lang="en-US" sz="1800"/>
                            <a:t>Meet Mesonet standard of ~2%- ~3%</a:t>
                          </a:r>
                        </a:p>
                      </a:txBody>
                      <a:tcPr anchor="ctr"/>
                    </a:tc>
                    <a:extLst>
                      <a:ext uri="{0D108BD9-81ED-4DB2-BD59-A6C34878D82A}">
                        <a16:rowId xmlns:a16="http://schemas.microsoft.com/office/drawing/2014/main" val="2063973305"/>
                      </a:ext>
                    </a:extLst>
                  </a:tr>
                  <a:tr h="701749">
                    <a:tc>
                      <a:txBody>
                        <a:bodyPr/>
                        <a:lstStyle/>
                        <a:p>
                          <a:pPr algn="ctr"/>
                          <a:r>
                            <a:rPr lang="en-US" sz="1800" b="1"/>
                            <a:t>6.3</a:t>
                          </a:r>
                        </a:p>
                      </a:txBody>
                      <a:tcPr anchor="ctr">
                        <a:solidFill>
                          <a:schemeClr val="accent4">
                            <a:lumMod val="20000"/>
                            <a:lumOff val="80000"/>
                          </a:schemeClr>
                        </a:solidFill>
                      </a:tcPr>
                    </a:tc>
                    <a:tc>
                      <a:txBody>
                        <a:bodyPr/>
                        <a:lstStyle/>
                        <a:p>
                          <a:pPr algn="l"/>
                          <a:r>
                            <a:rPr lang="en-US" sz="1800"/>
                            <a:t>Solar Radiation</a:t>
                          </a:r>
                        </a:p>
                      </a:txBody>
                      <a:tcPr anchor="ctr"/>
                    </a:tc>
                    <a:tc>
                      <a:txBody>
                        <a:bodyPr/>
                        <a:lstStyle/>
                        <a:p>
                          <a:endParaRPr lang="en-US"/>
                        </a:p>
                      </a:txBody>
                      <a:tcPr anchor="ctr">
                        <a:blipFill>
                          <a:blip r:embed="rId3"/>
                          <a:stretch>
                            <a:fillRect l="-58774" t="-225862" r="-317" b="-443966"/>
                          </a:stretch>
                        </a:blipFill>
                      </a:tcPr>
                    </a:tc>
                    <a:extLst>
                      <a:ext uri="{0D108BD9-81ED-4DB2-BD59-A6C34878D82A}">
                        <a16:rowId xmlns:a16="http://schemas.microsoft.com/office/drawing/2014/main" val="4094596210"/>
                      </a:ext>
                    </a:extLst>
                  </a:tr>
                  <a:tr h="859228">
                    <a:tc>
                      <a:txBody>
                        <a:bodyPr/>
                        <a:lstStyle/>
                        <a:p>
                          <a:pPr algn="ctr"/>
                          <a:r>
                            <a:rPr lang="en-US" sz="1800" b="1"/>
                            <a:t>6.4</a:t>
                          </a:r>
                        </a:p>
                      </a:txBody>
                      <a:tcPr anchor="ctr">
                        <a:solidFill>
                          <a:schemeClr val="accent4">
                            <a:lumMod val="20000"/>
                            <a:lumOff val="80000"/>
                          </a:schemeClr>
                        </a:solidFill>
                      </a:tcPr>
                    </a:tc>
                    <a:tc>
                      <a:txBody>
                        <a:bodyPr/>
                        <a:lstStyle/>
                        <a:p>
                          <a:pPr algn="l"/>
                          <a:r>
                            <a:rPr lang="en-US" sz="1800"/>
                            <a:t>Wind Speed &amp; Direction</a:t>
                          </a:r>
                        </a:p>
                      </a:txBody>
                      <a:tcPr anchor="ctr"/>
                    </a:tc>
                    <a:tc>
                      <a:txBody>
                        <a:bodyPr/>
                        <a:lstStyle/>
                        <a:p>
                          <a:pPr lvl="0" algn="l">
                            <a:buNone/>
                          </a:pPr>
                          <a:r>
                            <a:rPr lang="en-US" sz="1800"/>
                            <a:t>Speed: Meet the Mesonet standard of ~0.3 m/s</a:t>
                          </a:r>
                        </a:p>
                        <a:p>
                          <a:pPr lvl="0" algn="l">
                            <a:buNone/>
                          </a:pPr>
                          <a:r>
                            <a:rPr lang="en-US" sz="1800"/>
                            <a:t>Direction: Meet the Mesonet standard of ~3</a:t>
                          </a:r>
                          <a:r>
                            <a:rPr lang="en-US" sz="1800" b="0" i="0" u="none" strike="noStrike" cap="none">
                              <a:solidFill>
                                <a:schemeClr val="tx1"/>
                              </a:solidFill>
                              <a:latin typeface="+mn-lt"/>
                              <a:ea typeface="+mn-ea"/>
                              <a:cs typeface="+mn-cs"/>
                              <a:sym typeface="Arial"/>
                            </a:rPr>
                            <a:t>°</a:t>
                          </a:r>
                          <a:endParaRPr lang="en-US" sz="1800"/>
                        </a:p>
                      </a:txBody>
                      <a:tcPr anchor="ctr"/>
                    </a:tc>
                    <a:extLst>
                      <a:ext uri="{0D108BD9-81ED-4DB2-BD59-A6C34878D82A}">
                        <a16:rowId xmlns:a16="http://schemas.microsoft.com/office/drawing/2014/main" val="3021593865"/>
                      </a:ext>
                    </a:extLst>
                  </a:tr>
                  <a:tr h="864691">
                    <a:tc>
                      <a:txBody>
                        <a:bodyPr/>
                        <a:lstStyle/>
                        <a:p>
                          <a:pPr algn="ctr"/>
                          <a:r>
                            <a:rPr lang="en-US" sz="1800" b="1"/>
                            <a:t>6.5</a:t>
                          </a:r>
                        </a:p>
                      </a:txBody>
                      <a:tcPr anchor="ctr">
                        <a:solidFill>
                          <a:schemeClr val="accent4">
                            <a:lumMod val="20000"/>
                            <a:lumOff val="80000"/>
                          </a:schemeClr>
                        </a:solidFill>
                      </a:tcPr>
                    </a:tc>
                    <a:tc>
                      <a:txBody>
                        <a:bodyPr/>
                        <a:lstStyle/>
                        <a:p>
                          <a:pPr algn="l"/>
                          <a:r>
                            <a:rPr lang="en-US" sz="1800"/>
                            <a:t>Precipitation</a:t>
                          </a:r>
                        </a:p>
                      </a:txBody>
                      <a:tcPr anchor="ctr"/>
                    </a:tc>
                    <a:tc>
                      <a:txBody>
                        <a:bodyPr/>
                        <a:lstStyle/>
                        <a:p>
                          <a:pPr algn="l"/>
                          <a:r>
                            <a:rPr lang="en-US" sz="1800"/>
                            <a:t>Meet the Mesonet standard of ~1%- ~5% (resolution 0.254mm)</a:t>
                          </a:r>
                        </a:p>
                      </a:txBody>
                      <a:tcPr anchor="ctr"/>
                    </a:tc>
                    <a:extLst>
                      <a:ext uri="{0D108BD9-81ED-4DB2-BD59-A6C34878D82A}">
                        <a16:rowId xmlns:a16="http://schemas.microsoft.com/office/drawing/2014/main" val="862505988"/>
                      </a:ext>
                    </a:extLst>
                  </a:tr>
                  <a:tr h="786809">
                    <a:tc>
                      <a:txBody>
                        <a:bodyPr/>
                        <a:lstStyle/>
                        <a:p>
                          <a:pPr algn="ctr"/>
                          <a:r>
                            <a:rPr lang="en-US" sz="1800" b="1"/>
                            <a:t>6.6</a:t>
                          </a:r>
                        </a:p>
                      </a:txBody>
                      <a:tcPr anchor="ctr">
                        <a:solidFill>
                          <a:schemeClr val="accent4">
                            <a:lumMod val="20000"/>
                            <a:lumOff val="80000"/>
                          </a:schemeClr>
                        </a:solidFill>
                      </a:tcPr>
                    </a:tc>
                    <a:tc>
                      <a:txBody>
                        <a:bodyPr/>
                        <a:lstStyle/>
                        <a:p>
                          <a:pPr algn="l"/>
                          <a:r>
                            <a:rPr lang="en-US" sz="1800"/>
                            <a:t>Air Quality</a:t>
                          </a:r>
                        </a:p>
                      </a:txBody>
                      <a:tcPr anchor="ctr"/>
                    </a:tc>
                    <a:tc>
                      <a:txBody>
                        <a:bodyPr/>
                        <a:lstStyle/>
                        <a:p>
                          <a:pPr algn="l"/>
                          <a:r>
                            <a:rPr lang="en-US" sz="1800"/>
                            <a:t>Mesonet does not currently have an Air Quality standard</a:t>
                          </a:r>
                        </a:p>
                      </a:txBody>
                      <a:tcPr anchor="ctr"/>
                    </a:tc>
                    <a:extLst>
                      <a:ext uri="{0D108BD9-81ED-4DB2-BD59-A6C34878D82A}">
                        <a16:rowId xmlns:a16="http://schemas.microsoft.com/office/drawing/2014/main" val="3766367299"/>
                      </a:ext>
                    </a:extLst>
                  </a:tr>
                  <a:tr h="616689">
                    <a:tc>
                      <a:txBody>
                        <a:bodyPr/>
                        <a:lstStyle/>
                        <a:p>
                          <a:pPr algn="ctr"/>
                          <a:r>
                            <a:rPr lang="en-US" sz="1800" b="1"/>
                            <a:t>6.7</a:t>
                          </a:r>
                        </a:p>
                      </a:txBody>
                      <a:tcPr anchor="ctr">
                        <a:solidFill>
                          <a:schemeClr val="accent4">
                            <a:lumMod val="20000"/>
                            <a:lumOff val="80000"/>
                          </a:schemeClr>
                        </a:solidFill>
                      </a:tcPr>
                    </a:tc>
                    <a:tc>
                      <a:txBody>
                        <a:bodyPr/>
                        <a:lstStyle/>
                        <a:p>
                          <a:pPr algn="l"/>
                          <a:r>
                            <a:rPr lang="en-US" sz="1800"/>
                            <a:t>Pressure</a:t>
                          </a:r>
                        </a:p>
                      </a:txBody>
                      <a:tcPr anchor="ctr"/>
                    </a:tc>
                    <a:tc>
                      <a:txBody>
                        <a:bodyPr/>
                        <a:lstStyle/>
                        <a:p>
                          <a:pPr algn="l"/>
                          <a:r>
                            <a:rPr lang="en-US" sz="1800"/>
                            <a:t>Meet the Mesonet standard of ~1mb</a:t>
                          </a:r>
                        </a:p>
                      </a:txBody>
                      <a:tcPr anchor="ctr"/>
                    </a:tc>
                    <a:extLst>
                      <a:ext uri="{0D108BD9-81ED-4DB2-BD59-A6C34878D82A}">
                        <a16:rowId xmlns:a16="http://schemas.microsoft.com/office/drawing/2014/main" val="3250648368"/>
                      </a:ext>
                    </a:extLst>
                  </a:tr>
                </a:tbl>
              </a:graphicData>
            </a:graphic>
          </p:graphicFrame>
        </mc:Fallback>
      </mc:AlternateContent>
    </p:spTree>
    <p:extLst>
      <p:ext uri="{BB962C8B-B14F-4D97-AF65-F5344CB8AC3E}">
        <p14:creationId xmlns:p14="http://schemas.microsoft.com/office/powerpoint/2010/main" val="2903660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A608D-2420-242A-408A-59238C4ED9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9B54E-11FB-46A5-296B-C15114FF90F0}"/>
              </a:ext>
            </a:extLst>
          </p:cNvPr>
          <p:cNvSpPr>
            <a:spLocks noGrp="1"/>
          </p:cNvSpPr>
          <p:nvPr>
            <p:ph type="title"/>
          </p:nvPr>
        </p:nvSpPr>
        <p:spPr>
          <a:xfrm>
            <a:off x="0" y="110710"/>
            <a:ext cx="9144000" cy="1143000"/>
          </a:xfrm>
        </p:spPr>
        <p:txBody>
          <a:bodyPr/>
          <a:lstStyle/>
          <a:p>
            <a:pPr algn="l"/>
            <a:r>
              <a:rPr lang="en-US" sz="3500">
                <a:solidFill>
                  <a:schemeClr val="bg1"/>
                </a:solidFill>
                <a:latin typeface="Aptos" panose="020B0004020202020204" pitchFamily="34" charset="0"/>
              </a:rPr>
              <a:t>APPROACH, METHODS, PROCEDURES</a:t>
            </a:r>
            <a:br>
              <a:rPr lang="en-US">
                <a:latin typeface="Aptos" panose="020B0004020202020204" pitchFamily="34" charset="0"/>
              </a:rPr>
            </a:br>
            <a:r>
              <a:rPr lang="en-US">
                <a:latin typeface="Aptos" panose="020B0004020202020204" pitchFamily="34" charset="0"/>
              </a:rPr>
              <a:t>Hardware Block Diagram</a:t>
            </a:r>
          </a:p>
        </p:txBody>
      </p:sp>
      <p:pic>
        <p:nvPicPr>
          <p:cNvPr id="8" name="Picture 7" descr="A diagram of a computer&#10;&#10;AI-generated content may be incorrect.">
            <a:extLst>
              <a:ext uri="{FF2B5EF4-FFF2-40B4-BE49-F238E27FC236}">
                <a16:creationId xmlns:a16="http://schemas.microsoft.com/office/drawing/2014/main" id="{1A40F1C3-999A-DE43-EC77-00EF3FE46E25}"/>
              </a:ext>
            </a:extLst>
          </p:cNvPr>
          <p:cNvPicPr>
            <a:picLocks noChangeAspect="1"/>
          </p:cNvPicPr>
          <p:nvPr/>
        </p:nvPicPr>
        <p:blipFill>
          <a:blip r:embed="rId3"/>
          <a:stretch>
            <a:fillRect/>
          </a:stretch>
        </p:blipFill>
        <p:spPr>
          <a:xfrm>
            <a:off x="2252247" y="1253710"/>
            <a:ext cx="4639505" cy="4756151"/>
          </a:xfrm>
          <a:prstGeom prst="rect">
            <a:avLst/>
          </a:prstGeom>
        </p:spPr>
      </p:pic>
    </p:spTree>
    <p:extLst>
      <p:ext uri="{BB962C8B-B14F-4D97-AF65-F5344CB8AC3E}">
        <p14:creationId xmlns:p14="http://schemas.microsoft.com/office/powerpoint/2010/main" val="2346218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044B0-BAF1-13C9-112E-A11B59A440C5}"/>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99F08E0-21EB-E6F8-7003-617975D19498}"/>
              </a:ext>
            </a:extLst>
          </p:cNvPr>
          <p:cNvSpPr txBox="1">
            <a:spLocks/>
          </p:cNvSpPr>
          <p:nvPr/>
        </p:nvSpPr>
        <p:spPr>
          <a:xfrm>
            <a:off x="0" y="172278"/>
            <a:ext cx="9144000" cy="114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ctr" rtl="0" eaLnBrk="1" hangingPunct="1">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L="0" marR="0" lvl="1" indent="-88900" algn="l" rtl="0" eaLnBrk="1" hangingPunct="1">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0" marR="0" lvl="2" indent="-88900" algn="l" rtl="0" eaLnBrk="1" hangingPunct="1">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0" marR="0" lvl="3" indent="-88900" algn="l" rtl="0" eaLnBrk="1" hangingPunct="1">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0" marR="0" lvl="4" indent="-88900" algn="l" rtl="0" eaLnBrk="1" hangingPunct="1">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0" marR="0" lvl="5" indent="-88900" algn="l" rtl="0" eaLnBrk="1" hangingPunct="1">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0" marR="0" lvl="6" indent="-88900" algn="l" rtl="0" eaLnBrk="1" hangingPunct="1">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0" marR="0" lvl="7" indent="-88900" algn="l" rtl="0" eaLnBrk="1" hangingPunct="1">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0" marR="0" lvl="8" indent="-88900" algn="l" rtl="0" eaLnBrk="1" hangingPunct="1">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algn="l"/>
            <a:r>
              <a:rPr lang="en-US" sz="3500" dirty="0">
                <a:solidFill>
                  <a:schemeClr val="bg1"/>
                </a:solidFill>
                <a:latin typeface="Aptos" panose="020B0004020202020204" pitchFamily="34" charset="0"/>
              </a:rPr>
              <a:t>APPROACH, METHODS, PROCEDURES</a:t>
            </a:r>
            <a:br>
              <a:rPr lang="en-US" dirty="0">
                <a:latin typeface="Aptos" panose="020B0004020202020204" pitchFamily="34" charset="0"/>
              </a:rPr>
            </a:br>
            <a:r>
              <a:rPr lang="en-US" dirty="0">
                <a:latin typeface="Aptos" panose="020B0004020202020204" pitchFamily="34" charset="0"/>
              </a:rPr>
              <a:t>Programming Block Diagram</a:t>
            </a:r>
          </a:p>
        </p:txBody>
      </p:sp>
      <p:pic>
        <p:nvPicPr>
          <p:cNvPr id="11" name="Picture 10" descr="A diagram of a process&#10;&#10;AI-generated content may be incorrect.">
            <a:extLst>
              <a:ext uri="{FF2B5EF4-FFF2-40B4-BE49-F238E27FC236}">
                <a16:creationId xmlns:a16="http://schemas.microsoft.com/office/drawing/2014/main" id="{052F7440-5642-0BDF-517D-958AFF8A1787}"/>
              </a:ext>
            </a:extLst>
          </p:cNvPr>
          <p:cNvPicPr>
            <a:picLocks noChangeAspect="1"/>
          </p:cNvPicPr>
          <p:nvPr/>
        </p:nvPicPr>
        <p:blipFill>
          <a:blip r:embed="rId3"/>
          <a:stretch>
            <a:fillRect/>
          </a:stretch>
        </p:blipFill>
        <p:spPr>
          <a:xfrm>
            <a:off x="38058" y="1684914"/>
            <a:ext cx="9067884" cy="3721973"/>
          </a:xfrm>
          <a:prstGeom prst="rect">
            <a:avLst/>
          </a:prstGeom>
        </p:spPr>
      </p:pic>
    </p:spTree>
    <p:extLst>
      <p:ext uri="{BB962C8B-B14F-4D97-AF65-F5344CB8AC3E}">
        <p14:creationId xmlns:p14="http://schemas.microsoft.com/office/powerpoint/2010/main" val="2190908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142C9-0876-07CF-AFFE-F0366BDBC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6F2F9-EC14-DA0D-A619-C68582B37C5F}"/>
              </a:ext>
            </a:extLst>
          </p:cNvPr>
          <p:cNvSpPr>
            <a:spLocks noGrp="1"/>
          </p:cNvSpPr>
          <p:nvPr>
            <p:ph type="title"/>
          </p:nvPr>
        </p:nvSpPr>
        <p:spPr>
          <a:xfrm>
            <a:off x="0" y="0"/>
            <a:ext cx="8229600" cy="653334"/>
          </a:xfrm>
        </p:spPr>
        <p:txBody>
          <a:bodyPr/>
          <a:lstStyle/>
          <a:p>
            <a:pPr algn="l"/>
            <a:r>
              <a:rPr lang="en-US" sz="4000">
                <a:solidFill>
                  <a:schemeClr val="bg1"/>
                </a:solidFill>
                <a:latin typeface="Aptos"/>
              </a:rPr>
              <a:t>MQTT TRANSMISSION TESTING</a:t>
            </a:r>
          </a:p>
        </p:txBody>
      </p:sp>
      <p:sp>
        <p:nvSpPr>
          <p:cNvPr id="3" name="TextBox 2">
            <a:extLst>
              <a:ext uri="{FF2B5EF4-FFF2-40B4-BE49-F238E27FC236}">
                <a16:creationId xmlns:a16="http://schemas.microsoft.com/office/drawing/2014/main" id="{8395A671-D668-070C-2F20-6E845A74D3FD}"/>
              </a:ext>
            </a:extLst>
          </p:cNvPr>
          <p:cNvSpPr txBox="1"/>
          <p:nvPr/>
        </p:nvSpPr>
        <p:spPr>
          <a:xfrm>
            <a:off x="0" y="879183"/>
            <a:ext cx="4243741" cy="2462213"/>
          </a:xfrm>
          <a:prstGeom prst="rect">
            <a:avLst/>
          </a:prstGeom>
          <a:noFill/>
        </p:spPr>
        <p:txBody>
          <a:bodyPr wrap="square" lIns="91440" tIns="45720" rIns="91440" bIns="45720" rtlCol="0" anchor="t">
            <a:spAutoFit/>
          </a:bodyPr>
          <a:lstStyle/>
          <a:p>
            <a:r>
              <a:rPr lang="en-US" sz="2200" b="1" u="sng" dirty="0"/>
              <a:t>MQTT Connectivity Test</a:t>
            </a:r>
          </a:p>
          <a:p>
            <a:pPr marL="285750" indent="-285750">
              <a:buFont typeface="Arial" panose="020B0604020202020204" pitchFamily="34" charset="0"/>
              <a:buChar char="•"/>
            </a:pPr>
            <a:r>
              <a:rPr lang="en-US" sz="2200" dirty="0"/>
              <a:t>Main station must publish to the MQTT Broker.</a:t>
            </a:r>
          </a:p>
          <a:p>
            <a:pPr marL="285750" indent="-285750">
              <a:buFont typeface="Arial" panose="020B0604020202020204" pitchFamily="34" charset="0"/>
              <a:buChar char="•"/>
            </a:pPr>
            <a:r>
              <a:rPr lang="en-US" sz="2200" dirty="0"/>
              <a:t>Publish test message for 10 min.</a:t>
            </a:r>
          </a:p>
          <a:p>
            <a:pPr marL="285750" indent="-285750">
              <a:buFont typeface="Arial" panose="020B0604020202020204" pitchFamily="34" charset="0"/>
              <a:buChar char="•"/>
            </a:pPr>
            <a:r>
              <a:rPr lang="en-US" sz="2200" dirty="0"/>
              <a:t>Passes if no more than 1% of messages fail.</a:t>
            </a:r>
          </a:p>
        </p:txBody>
      </p:sp>
      <p:sp>
        <p:nvSpPr>
          <p:cNvPr id="4" name="TextBox 3">
            <a:extLst>
              <a:ext uri="{FF2B5EF4-FFF2-40B4-BE49-F238E27FC236}">
                <a16:creationId xmlns:a16="http://schemas.microsoft.com/office/drawing/2014/main" id="{9393AD4B-8122-F19C-586E-BEAFF37427E5}"/>
              </a:ext>
            </a:extLst>
          </p:cNvPr>
          <p:cNvSpPr txBox="1"/>
          <p:nvPr/>
        </p:nvSpPr>
        <p:spPr>
          <a:xfrm>
            <a:off x="0" y="3430521"/>
            <a:ext cx="4400223" cy="2462213"/>
          </a:xfrm>
          <a:prstGeom prst="rect">
            <a:avLst/>
          </a:prstGeom>
          <a:noFill/>
        </p:spPr>
        <p:txBody>
          <a:bodyPr wrap="square" lIns="91440" tIns="45720" rIns="91440" bIns="45720" rtlCol="0" anchor="t">
            <a:spAutoFit/>
          </a:bodyPr>
          <a:lstStyle/>
          <a:p>
            <a:r>
              <a:rPr lang="en-US" sz="2200" b="1" u="sng"/>
              <a:t>MQTT Data Integrity Test</a:t>
            </a:r>
          </a:p>
          <a:p>
            <a:pPr marL="285750" indent="-285750">
              <a:buFont typeface="Arial" panose="020B0604020202020204" pitchFamily="34" charset="0"/>
              <a:buChar char="•"/>
            </a:pPr>
            <a:r>
              <a:rPr lang="en-US" sz="2200"/>
              <a:t>No corrupted or partial payloads</a:t>
            </a:r>
          </a:p>
          <a:p>
            <a:pPr marL="285750" indent="-285750">
              <a:buFont typeface="Arial" panose="020B0604020202020204" pitchFamily="34" charset="0"/>
              <a:buChar char="•"/>
            </a:pPr>
            <a:r>
              <a:rPr lang="en-US" sz="2200"/>
              <a:t>Compared published vs. received JSON.</a:t>
            </a:r>
          </a:p>
          <a:p>
            <a:pPr marL="285750" indent="-285750">
              <a:buFont typeface="Arial" panose="020B0604020202020204" pitchFamily="34" charset="0"/>
              <a:buChar char="•"/>
            </a:pPr>
            <a:r>
              <a:rPr lang="en-US" sz="2200"/>
              <a:t>Passes if there is a 100% match.</a:t>
            </a:r>
          </a:p>
        </p:txBody>
      </p:sp>
      <p:pic>
        <p:nvPicPr>
          <p:cNvPr id="6" name="Picture 5" descr="A close-up of a circuit board&#10;&#10;AI-generated content may be incorrect.">
            <a:extLst>
              <a:ext uri="{FF2B5EF4-FFF2-40B4-BE49-F238E27FC236}">
                <a16:creationId xmlns:a16="http://schemas.microsoft.com/office/drawing/2014/main" id="{AA45D9A3-71A3-5FE7-6005-1585FA835D0B}"/>
              </a:ext>
            </a:extLst>
          </p:cNvPr>
          <p:cNvPicPr>
            <a:picLocks noChangeAspect="1"/>
          </p:cNvPicPr>
          <p:nvPr/>
        </p:nvPicPr>
        <p:blipFill>
          <a:blip r:embed="rId3"/>
          <a:stretch>
            <a:fillRect/>
          </a:stretch>
        </p:blipFill>
        <p:spPr>
          <a:xfrm>
            <a:off x="4401911" y="1340303"/>
            <a:ext cx="4517570" cy="4497159"/>
          </a:xfrm>
          <a:prstGeom prst="rect">
            <a:avLst/>
          </a:prstGeom>
        </p:spPr>
      </p:pic>
      <p:sp>
        <p:nvSpPr>
          <p:cNvPr id="11" name="TextBox 10">
            <a:extLst>
              <a:ext uri="{FF2B5EF4-FFF2-40B4-BE49-F238E27FC236}">
                <a16:creationId xmlns:a16="http://schemas.microsoft.com/office/drawing/2014/main" id="{5F2BF4AD-65EA-D5BD-7A02-2D4B696BCB1E}"/>
              </a:ext>
            </a:extLst>
          </p:cNvPr>
          <p:cNvSpPr txBox="1"/>
          <p:nvPr/>
        </p:nvSpPr>
        <p:spPr>
          <a:xfrm>
            <a:off x="4877082" y="878437"/>
            <a:ext cx="37826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LILYGO T-SIM7600E-H</a:t>
            </a:r>
          </a:p>
        </p:txBody>
      </p:sp>
    </p:spTree>
    <p:extLst>
      <p:ext uri="{BB962C8B-B14F-4D97-AF65-F5344CB8AC3E}">
        <p14:creationId xmlns:p14="http://schemas.microsoft.com/office/powerpoint/2010/main" val="2833472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15D30-50B1-67A3-C939-D718B356E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D6C9B-6F8F-303F-9FA8-D0C3D62F61F6}"/>
              </a:ext>
            </a:extLst>
          </p:cNvPr>
          <p:cNvSpPr>
            <a:spLocks noGrp="1"/>
          </p:cNvSpPr>
          <p:nvPr>
            <p:ph type="title"/>
          </p:nvPr>
        </p:nvSpPr>
        <p:spPr>
          <a:xfrm>
            <a:off x="0" y="0"/>
            <a:ext cx="8229600" cy="653334"/>
          </a:xfrm>
        </p:spPr>
        <p:txBody>
          <a:bodyPr/>
          <a:lstStyle/>
          <a:p>
            <a:pPr algn="l"/>
            <a:r>
              <a:rPr lang="en-US" sz="4000" dirty="0">
                <a:solidFill>
                  <a:schemeClr val="bg1"/>
                </a:solidFill>
                <a:latin typeface="Aptos" panose="020B0004020202020204" pitchFamily="34" charset="0"/>
              </a:rPr>
              <a:t>TESTING &amp; DESIGN FOR SENSORS</a:t>
            </a:r>
          </a:p>
        </p:txBody>
      </p:sp>
      <p:sp>
        <p:nvSpPr>
          <p:cNvPr id="3" name="TextBox 2">
            <a:extLst>
              <a:ext uri="{FF2B5EF4-FFF2-40B4-BE49-F238E27FC236}">
                <a16:creationId xmlns:a16="http://schemas.microsoft.com/office/drawing/2014/main" id="{A25E938C-BA5C-3675-07EF-1B560CDFD83F}"/>
              </a:ext>
            </a:extLst>
          </p:cNvPr>
          <p:cNvSpPr txBox="1"/>
          <p:nvPr/>
        </p:nvSpPr>
        <p:spPr>
          <a:xfrm>
            <a:off x="0" y="1335023"/>
            <a:ext cx="4645152" cy="3416320"/>
          </a:xfrm>
          <a:prstGeom prst="rect">
            <a:avLst/>
          </a:prstGeom>
          <a:noFill/>
        </p:spPr>
        <p:txBody>
          <a:bodyPr wrap="square" rtlCol="0">
            <a:spAutoFit/>
          </a:bodyPr>
          <a:lstStyle/>
          <a:p>
            <a:r>
              <a:rPr lang="en-US" sz="2400" b="1" u="sng" dirty="0"/>
              <a:t>Working on building sensors</a:t>
            </a:r>
          </a:p>
          <a:p>
            <a:endParaRPr lang="en-US" sz="2400" dirty="0"/>
          </a:p>
          <a:p>
            <a:pPr marL="285750" indent="-285750">
              <a:buFont typeface="Arial" panose="020B0604020202020204" pitchFamily="34" charset="0"/>
              <a:buChar char="•"/>
            </a:pPr>
            <a:r>
              <a:rPr lang="en-US" sz="2400" u="sng" dirty="0"/>
              <a:t>Wind Speed and Direction</a:t>
            </a:r>
            <a:r>
              <a:rPr lang="en-US" sz="2400" dirty="0"/>
              <a:t> – Printed the fan, haven’t done testing [2]</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u="sng" dirty="0"/>
              <a:t>Precipitation</a:t>
            </a:r>
            <a:r>
              <a:rPr lang="en-US" sz="2400" dirty="0"/>
              <a:t> – Designing the funnel system and testing the load cell</a:t>
            </a:r>
          </a:p>
        </p:txBody>
      </p:sp>
      <p:pic>
        <p:nvPicPr>
          <p:cNvPr id="5" name="Picture 4">
            <a:extLst>
              <a:ext uri="{FF2B5EF4-FFF2-40B4-BE49-F238E27FC236}">
                <a16:creationId xmlns:a16="http://schemas.microsoft.com/office/drawing/2014/main" id="{47361F98-6B5D-2FE1-93B8-BD77AF646114}"/>
              </a:ext>
            </a:extLst>
          </p:cNvPr>
          <p:cNvPicPr>
            <a:picLocks noChangeAspect="1"/>
          </p:cNvPicPr>
          <p:nvPr/>
        </p:nvPicPr>
        <p:blipFill>
          <a:blip r:embed="rId3"/>
          <a:stretch>
            <a:fillRect/>
          </a:stretch>
        </p:blipFill>
        <p:spPr>
          <a:xfrm>
            <a:off x="6332947" y="859535"/>
            <a:ext cx="2811053" cy="2633473"/>
          </a:xfrm>
          <a:prstGeom prst="rect">
            <a:avLst/>
          </a:prstGeom>
        </p:spPr>
      </p:pic>
      <p:pic>
        <p:nvPicPr>
          <p:cNvPr id="7" name="Picture 6">
            <a:extLst>
              <a:ext uri="{FF2B5EF4-FFF2-40B4-BE49-F238E27FC236}">
                <a16:creationId xmlns:a16="http://schemas.microsoft.com/office/drawing/2014/main" id="{EFB2BDA2-3DCA-E7DF-3F0E-EA27944AEA41}"/>
              </a:ext>
            </a:extLst>
          </p:cNvPr>
          <p:cNvPicPr>
            <a:picLocks noChangeAspect="1"/>
          </p:cNvPicPr>
          <p:nvPr/>
        </p:nvPicPr>
        <p:blipFill>
          <a:blip r:embed="rId4"/>
          <a:stretch>
            <a:fillRect/>
          </a:stretch>
        </p:blipFill>
        <p:spPr>
          <a:xfrm>
            <a:off x="4572000" y="3429000"/>
            <a:ext cx="2672263" cy="2139940"/>
          </a:xfrm>
          <a:prstGeom prst="rect">
            <a:avLst/>
          </a:prstGeom>
        </p:spPr>
      </p:pic>
    </p:spTree>
    <p:extLst>
      <p:ext uri="{BB962C8B-B14F-4D97-AF65-F5344CB8AC3E}">
        <p14:creationId xmlns:p14="http://schemas.microsoft.com/office/powerpoint/2010/main" val="105884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432B4-EFAC-A7DB-AE6B-CA3820006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F818F-8102-83E4-5D2D-931D7CD254D4}"/>
              </a:ext>
            </a:extLst>
          </p:cNvPr>
          <p:cNvSpPr>
            <a:spLocks noGrp="1"/>
          </p:cNvSpPr>
          <p:nvPr>
            <p:ph type="title"/>
          </p:nvPr>
        </p:nvSpPr>
        <p:spPr>
          <a:xfrm>
            <a:off x="0" y="0"/>
            <a:ext cx="8229600" cy="697832"/>
          </a:xfrm>
        </p:spPr>
        <p:txBody>
          <a:bodyPr/>
          <a:lstStyle/>
          <a:p>
            <a:pPr algn="l"/>
            <a:r>
              <a:rPr lang="en-US" sz="4000" dirty="0">
                <a:solidFill>
                  <a:schemeClr val="bg1"/>
                </a:solidFill>
                <a:latin typeface="Aptos" panose="020B0004020202020204" pitchFamily="34" charset="0"/>
              </a:rPr>
              <a:t>TESTING PRECIPITATION</a:t>
            </a:r>
          </a:p>
        </p:txBody>
      </p:sp>
      <p:sp>
        <p:nvSpPr>
          <p:cNvPr id="3" name="TextBox 2">
            <a:extLst>
              <a:ext uri="{FF2B5EF4-FFF2-40B4-BE49-F238E27FC236}">
                <a16:creationId xmlns:a16="http://schemas.microsoft.com/office/drawing/2014/main" id="{0BBE95DA-16D9-4525-1C9F-C06A25F12C22}"/>
              </a:ext>
            </a:extLst>
          </p:cNvPr>
          <p:cNvSpPr txBox="1"/>
          <p:nvPr/>
        </p:nvSpPr>
        <p:spPr>
          <a:xfrm>
            <a:off x="82296" y="2090172"/>
            <a:ext cx="4645152" cy="2677656"/>
          </a:xfrm>
          <a:prstGeom prst="rect">
            <a:avLst/>
          </a:prstGeom>
          <a:noFill/>
        </p:spPr>
        <p:txBody>
          <a:bodyPr wrap="square" rtlCol="0">
            <a:spAutoFit/>
          </a:bodyPr>
          <a:lstStyle/>
          <a:p>
            <a:r>
              <a:rPr lang="en-US" sz="2400" b="1" u="sng"/>
              <a:t>Testing Precipitation Sensor:</a:t>
            </a:r>
          </a:p>
          <a:p>
            <a:endParaRPr lang="en-US" sz="2400"/>
          </a:p>
          <a:p>
            <a:pPr marL="342900" indent="-342900">
              <a:buFont typeface="Arial" panose="020B0604020202020204" pitchFamily="34" charset="0"/>
              <a:buChar char="•"/>
            </a:pPr>
            <a:r>
              <a:rPr lang="en-US" sz="2400"/>
              <a:t>Using a Loadcell to measure the weight of the water</a:t>
            </a:r>
          </a:p>
          <a:p>
            <a:pPr marL="342900" indent="-342900">
              <a:buFont typeface="Arial" panose="020B0604020202020204" pitchFamily="34" charset="0"/>
              <a:buChar char="•"/>
            </a:pPr>
            <a:endParaRPr lang="en-US" sz="2400"/>
          </a:p>
          <a:p>
            <a:pPr marL="342900" indent="-342900">
              <a:buFont typeface="Arial" panose="020B0604020202020204" pitchFamily="34" charset="0"/>
              <a:buChar char="•"/>
            </a:pPr>
            <a:r>
              <a:rPr lang="en-US" sz="2400"/>
              <a:t>Testing with incrementing loads</a:t>
            </a:r>
          </a:p>
        </p:txBody>
      </p:sp>
      <p:pic>
        <p:nvPicPr>
          <p:cNvPr id="9" name="Picture 8" descr="A machine with wires attached to it&#10;&#10;AI-generated content may be incorrect.">
            <a:extLst>
              <a:ext uri="{FF2B5EF4-FFF2-40B4-BE49-F238E27FC236}">
                <a16:creationId xmlns:a16="http://schemas.microsoft.com/office/drawing/2014/main" id="{893D372E-FF5A-B0D4-BF47-AB199A39516C}"/>
              </a:ext>
            </a:extLst>
          </p:cNvPr>
          <p:cNvPicPr>
            <a:picLocks noChangeAspect="1"/>
          </p:cNvPicPr>
          <p:nvPr/>
        </p:nvPicPr>
        <p:blipFill>
          <a:blip r:embed="rId3"/>
          <a:stretch>
            <a:fillRect/>
          </a:stretch>
        </p:blipFill>
        <p:spPr>
          <a:xfrm rot="5400000">
            <a:off x="4882896" y="2013191"/>
            <a:ext cx="4535424" cy="3401568"/>
          </a:xfrm>
          <a:prstGeom prst="rect">
            <a:avLst/>
          </a:prstGeom>
        </p:spPr>
      </p:pic>
    </p:spTree>
    <p:extLst>
      <p:ext uri="{BB962C8B-B14F-4D97-AF65-F5344CB8AC3E}">
        <p14:creationId xmlns:p14="http://schemas.microsoft.com/office/powerpoint/2010/main" val="283641778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45C7FEA5FD64408A2E2CD1EC0570DE" ma:contentTypeVersion="10" ma:contentTypeDescription="Create a new document." ma:contentTypeScope="" ma:versionID="e3252bb707fd221cd62a6ec9eb5bd0d5">
  <xsd:schema xmlns:xsd="http://www.w3.org/2001/XMLSchema" xmlns:xs="http://www.w3.org/2001/XMLSchema" xmlns:p="http://schemas.microsoft.com/office/2006/metadata/properties" xmlns:ns2="8b534c47-982a-449c-833f-f8f545c6fdde" xmlns:ns3="f7c2c2c4-0bd8-4242-a51e-b8207d11645d" targetNamespace="http://schemas.microsoft.com/office/2006/metadata/properties" ma:root="true" ma:fieldsID="44494b95e9001932104469cd7696538a" ns2:_="" ns3:_="">
    <xsd:import namespace="8b534c47-982a-449c-833f-f8f545c6fdde"/>
    <xsd:import namespace="f7c2c2c4-0bd8-4242-a51e-b8207d11645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534c47-982a-449c-833f-f8f545c6f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8ed7cba-b263-44e1-aaea-116db9091a5a"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c2c2c4-0bd8-4242-a51e-b8207d11645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02b2b8c-1fe5-40d0-b63b-8d5a664a8458}" ma:internalName="TaxCatchAll" ma:showField="CatchAllData" ma:web="f7c2c2c4-0bd8-4242-a51e-b8207d1164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b534c47-982a-449c-833f-f8f545c6fdde">
      <Terms xmlns="http://schemas.microsoft.com/office/infopath/2007/PartnerControls"/>
    </lcf76f155ced4ddcb4097134ff3c332f>
    <TaxCatchAll xmlns="f7c2c2c4-0bd8-4242-a51e-b8207d11645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209D9D-9C44-4A1E-95A1-182095C0A3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534c47-982a-449c-833f-f8f545c6fdde"/>
    <ds:schemaRef ds:uri="f7c2c2c4-0bd8-4242-a51e-b8207d1164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E55BE3-7162-40E0-B2C8-5413A061528C}">
  <ds:schemaRef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schemas.microsoft.com/office/2006/metadata/properties"/>
    <ds:schemaRef ds:uri="http://purl.org/dc/terms/"/>
    <ds:schemaRef ds:uri="http://purl.org/dc/elements/1.1/"/>
    <ds:schemaRef ds:uri="8b534c47-982a-449c-833f-f8f545c6fdde"/>
    <ds:schemaRef ds:uri="f7c2c2c4-0bd8-4242-a51e-b8207d11645d"/>
    <ds:schemaRef ds:uri="http://www.w3.org/XML/1998/namespace"/>
  </ds:schemaRefs>
</ds:datastoreItem>
</file>

<file path=customXml/itemProps3.xml><?xml version="1.0" encoding="utf-8"?>
<ds:datastoreItem xmlns:ds="http://schemas.openxmlformats.org/officeDocument/2006/customXml" ds:itemID="{F9EBAA09-51CA-4BB9-A7B1-E862A69E417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BNSF Meeting 8.07.2025</Template>
  <TotalTime>0</TotalTime>
  <Words>2073</Words>
  <Application>Microsoft Office PowerPoint</Application>
  <PresentationFormat>On-screen Show (4:3)</PresentationFormat>
  <Paragraphs>439</Paragraphs>
  <Slides>23</Slides>
  <Notes>23</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Objectives, Significance, Novelty</vt:lpstr>
      <vt:lpstr>DESIGN REQUIREMENTS</vt:lpstr>
      <vt:lpstr>DESIGN REQUIREMENTS (Continued)</vt:lpstr>
      <vt:lpstr>APPROACH, METHODS, PROCEDURES Hardware Block Diagram</vt:lpstr>
      <vt:lpstr>PowerPoint Presentation</vt:lpstr>
      <vt:lpstr>MQTT TRANSMISSION TESTING</vt:lpstr>
      <vt:lpstr>TESTING &amp; DESIGN FOR SENSORS</vt:lpstr>
      <vt:lpstr>TESTING PRECIPITATION</vt:lpstr>
      <vt:lpstr>TESTING PRECIPITATION</vt:lpstr>
      <vt:lpstr>FINAL PRODUCT DRAWING</vt:lpstr>
      <vt:lpstr>FINAL PRODUCT DRAWING (Continued)</vt:lpstr>
      <vt:lpstr>VERIFICATION PLAN</vt:lpstr>
      <vt:lpstr>VERIFICATION PLAN (Continued)</vt:lpstr>
      <vt:lpstr>GANTT CHART</vt:lpstr>
      <vt:lpstr>BUDGET BREAKDOWN</vt:lpstr>
      <vt:lpstr>CURRENT EXPENDITURES WITH BUDGET BREAKDOWN</vt:lpstr>
      <vt:lpstr>FEASIBILITY – General and Sensors</vt:lpstr>
      <vt:lpstr>FEASIBILITY – Power Related</vt:lpstr>
      <vt:lpstr>RACI Chart (Phase 1 Only)</vt:lpstr>
      <vt:lpstr>NEXT STEPS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 Miller</dc:creator>
  <cp:lastModifiedBy>G Miller</cp:lastModifiedBy>
  <cp:revision>6</cp:revision>
  <dcterms:created xsi:type="dcterms:W3CDTF">2025-10-01T15:21:49Z</dcterms:created>
  <dcterms:modified xsi:type="dcterms:W3CDTF">2026-01-22T21:16:54Z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0x0101007245C7FEA5FD64408A2E2CD1EC0570DE</vt:lpwstr>
  </property>
  <property fmtid="{D5CDD505-2E9C-101B-9397-08002B2CF9AE}" pid="3" name="MediaServiceImageTags">
    <vt:lpwstr/>
  </property>
</Properties>
</file>